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68" r:id="rId14"/>
    <p:sldId id="258" r:id="rId4"/>
    <p:sldId id="257" r:id="rId3"/>
    <p:sldId id="266" r:id="rId12"/>
    <p:sldId id="263" r:id="rId9"/>
    <p:sldId id="267" r:id="rId13"/>
    <p:sldId id="264" r:id="rId10"/>
    <p:sldId id="261" r:id="rId7"/>
    <p:sldId id="269" r:id="rId15"/>
    <p:sldId id="262" r:id="rId8"/>
    <p:sldId id="271" r:id="rId17"/>
  </p:sldIdLst>
  <p:sldSz cx="12191970" cy="6858000"/>
  <p:notesSz cx="6858000" cy="1219197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Welcome, and congratulations on starting residency.</a:t>
            </a:r>
          </a:p>
          <a:p>
            <a:r>
              <a:rPr lang="en-US" dirty="0"/>
              <a:t>Over the next few minutes we'll cover what credentialing is, why it keeps coming back throughout your career, and which records to start keeping now.</a:t>
            </a:r>
          </a:p>
          <a:p>
            <a:r>
              <a:rPr lang="en-US" dirty="0"/>
              <a:t>The goal is simple: by the end you'll know what to save and how to keep it organized from day one, so future applications go faster.</a:t>
            </a:r>
          </a:p>
          <a:p>
            <a:r>
              <a:rPr lang="en-US" dirty="0"/>
              <a:t>Presented by All Things Credentialing.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five document groups you'll be asked for most often. Start a file for them now.</a:t>
            </a:r>
          </a:p>
          <a:p>
            <a:r>
              <a:rPr lang="en-US" dirty="0"/>
              <a:t>Your CV: use month and year for every date, and leave no unexplained gaps. If there's a gap of more than a few months, add a short explanation.</a:t>
            </a:r>
          </a:p>
          <a:p>
            <a:r>
              <a:rPr lang="en-US" dirty="0"/>
              <a:t>Diplomas and certificates: your medical school diploma plus residency and other training certificates.</a:t>
            </a:r>
          </a:p>
          <a:p>
            <a:r>
              <a:rPr lang="en-US" dirty="0"/>
              <a:t>State license, DEA registration, and NPI: keep copies and the numbers together in one place.</a:t>
            </a:r>
          </a:p>
          <a:p>
            <a:r>
              <a:rPr lang="en-US" dirty="0"/>
              <a:t>Board certification status: whether you're board eligible or certified, with the dates.</a:t>
            </a:r>
          </a:p>
          <a:p>
            <a:r>
              <a:rPr lang="en-US" dirty="0"/>
              <a:t>BLS, ACLS, and other certifications: scan front and back, and note each expiration date.</a:t>
            </a:r>
          </a:p>
          <a:p>
            <a:r>
              <a:rPr lang="en-US" dirty="0"/>
              <a:t>Source: general credentialing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Credentialing isn't a one-time hurdle. It comes back at three kinds of places.</a:t>
            </a:r>
          </a:p>
          <a:p>
            <a:r>
              <a:rPr lang="en-US" dirty="0"/>
              <a:t>Hospitals verify your training and history when you're first appointed and again at every reappointment.</a:t>
            </a:r>
          </a:p>
          <a:p>
            <a:r>
              <a:rPr lang="en-US" dirty="0"/>
              <a:t>Health plans credential you before you join their networks, and they recredential periodically. Under NCQA standards that cycle is commonly every 36 months, or every 3 years.</a:t>
            </a:r>
          </a:p>
          <a:p>
            <a:r>
              <a:rPr lang="en-US" dirty="0"/>
              <a:t>State licensing boards ask for the same training dates and records for each license you hold, so if you move or add a state, you'll provide them again.</a:t>
            </a:r>
          </a:p>
          <a:p>
            <a:r>
              <a:rPr lang="en-US" dirty="0"/>
              <a:t>Takeaway: the records you keep now will be requested again and again.</a:t>
            </a:r>
          </a:p>
          <a:p>
            <a:r>
              <a:rPr lang="en-US" dirty="0"/>
              <a:t>Sources: general credentialing practice; NCQA credentialing standards, 36-month recredentialing cycle: https://www.ncqa.org/programs/health-plans/credentialing/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keep it current. Most of these documents expire.</a:t>
            </a:r>
          </a:p>
          <a:p>
            <a:r>
              <a:rPr lang="en-US" dirty="0"/>
              <a:t>Keep an expiration tracker: your license, DEA, board, and BLS/ACLS dates together in one list or calendar.</a:t>
            </a:r>
          </a:p>
          <a:p>
            <a:r>
              <a:rPr lang="en-US" dirty="0"/>
              <a:t>Add CME and renewal reminders as calendar alerts ahead of each due date.</a:t>
            </a:r>
          </a:p>
          <a:p>
            <a:r>
              <a:rPr lang="en-US" dirty="0"/>
              <a:t>A simple tip: set reminders about 90 days before each expiration. That's a planning habit, not a rule, and it gives you time to gather paperwork.</a:t>
            </a:r>
          </a:p>
          <a:p>
            <a:r>
              <a:rPr lang="en-US" dirty="0"/>
              <a:t>Source: general credentialing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wrap up, here's your checklist and where to get help.</a:t>
            </a:r>
          </a:p>
          <a:p>
            <a:r>
              <a:rPr lang="en-US" dirty="0"/>
              <a:t>The one-page checklist pulls together the core documents and the health and background records we covered. Keep a copy with your files and tick items off as you collect them.</a:t>
            </a:r>
          </a:p>
          <a:p>
            <a:r>
              <a:rPr lang="en-US" dirty="0"/>
              <a:t>All Things Credentialing has templates, state license and verification directories, and a glossary of the terms you'll hear.</a:t>
            </a:r>
          </a:p>
          <a:p>
            <a:r>
              <a:rPr lang="en-US" dirty="0"/>
              <a:t>And your medical staff or credentialing office: ask questions early. They're there to help you get through the process smoothly.</a:t>
            </a:r>
          </a:p>
          <a:p>
            <a:r>
              <a:rPr lang="en-US" dirty="0"/>
              <a:t>Source: general credentialing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Here's how the checking actually works.</a:t>
            </a:r>
          </a:p>
          <a:p>
            <a:r>
              <a:rPr lang="en-US" dirty="0"/>
              <a:t>Primary source verification: hospitals and health plans don't rely on your copies. They confirm your credentials directly with the school, board, or issuing agency. Joint Commission and NCQA standards call for this.</a:t>
            </a:r>
          </a:p>
          <a:p>
            <a:r>
              <a:rPr lang="en-US" dirty="0"/>
              <a:t>References and peer letters: you'll need peers who have seen your work recently. Keep their contact information current so requests don't stall.</a:t>
            </a:r>
          </a:p>
          <a:p>
            <a:r>
              <a:rPr lang="en-US" dirty="0"/>
              <a:t>Common gaps that slow approvals: unexplained time gaps, dates that don't match across documents, and missing signatures. Catch these early and your file moves faster.</a:t>
            </a:r>
          </a:p>
          <a:p>
            <a:r>
              <a:rPr lang="en-US" dirty="0"/>
              <a:t>Sources: general credentialing practice; NCQA credentialing standards: https://www.ncqa.org/programs/health-plans/credentialing/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where to keep all of this. The simplest answer is one secure folder.</a:t>
            </a:r>
          </a:p>
          <a:p>
            <a:r>
              <a:rPr lang="en-US" dirty="0"/>
              <a:t>Use a simple naming system: year, month, then the document. For example, 2026-06 ACLS card.pdf. Files then sort themselves by date.</a:t>
            </a:r>
          </a:p>
          <a:p>
            <a:r>
              <a:rPr lang="en-US" dirty="0"/>
              <a:t>Scan your originals as clear PDFs, front and back.</a:t>
            </a:r>
          </a:p>
          <a:p>
            <a:r>
              <a:rPr lang="en-US" dirty="0"/>
              <a:t>Keep a backup copy in a second secure location, such as encrypted cloud storage. Don't rely on a shared or work drive that you could lose access to when you change programs or jobs.</a:t>
            </a:r>
          </a:p>
          <a:p>
            <a:r>
              <a:rPr lang="en-US" dirty="0"/>
              <a:t>Source: general credentialing practice. Example filenames are illustrative.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core documents, keep your own copies of your training records.</a:t>
            </a:r>
          </a:p>
          <a:p>
            <a:r>
              <a:rPr lang="en-US" dirty="0"/>
              <a:t>Rotation and program dates: write down exact start and end dates. Applications ask for them, and they need to match across documents.</a:t>
            </a:r>
          </a:p>
          <a:p>
            <a:r>
              <a:rPr lang="en-US" dirty="0"/>
              <a:t>Procedure and case logs: these counts support your privilege requests later, when a hospital asks what you're trained to do.</a:t>
            </a:r>
          </a:p>
          <a:p>
            <a:r>
              <a:rPr lang="en-US" dirty="0"/>
              <a:t>Evaluations and contacts: keep your evaluations and your program director's contact information.</a:t>
            </a:r>
          </a:p>
          <a:p>
            <a:r>
              <a:rPr lang="en-US" dirty="0"/>
              <a:t>Save them now. Once you leave a program, these records can be harder to get.</a:t>
            </a:r>
          </a:p>
          <a:p>
            <a:r>
              <a:rPr lang="en-US" dirty="0"/>
              <a:t>Source: general credentialing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are the health and background records. Expect questions on each of these.</a:t>
            </a:r>
          </a:p>
          <a:p>
            <a:r>
              <a:rPr lang="en-US" dirty="0"/>
              <a:t>Immunization records: keep your titers and vaccine dates in one place.</a:t>
            </a:r>
          </a:p>
          <a:p>
            <a:r>
              <a:rPr lang="en-US" dirty="0"/>
              <a:t>TB screening: keep your most recent result and the date it was done.</a:t>
            </a:r>
          </a:p>
          <a:p>
            <a:r>
              <a:rPr lang="en-US" dirty="0"/>
              <a:t>Malpractice history: keep your coverage certificates or face sheets, and the details of any claims.</a:t>
            </a:r>
          </a:p>
          <a:p>
            <a:r>
              <a:rPr lang="en-US" dirty="0"/>
              <a:t>Exclusions: hospitals and health plans check federal and state exclusion lists, such as the OIG's List of Excluded Individuals and Entities, the LEIE.</a:t>
            </a:r>
          </a:p>
          <a:p>
            <a:r>
              <a:rPr lang="en-US" dirty="0"/>
              <a:t>Background checks: be ready to explain anything that shows up. Honest disclosure is always the right approach.</a:t>
            </a:r>
          </a:p>
          <a:p>
            <a:r>
              <a:rPr lang="en-US" dirty="0"/>
              <a:t>Sources: general credentialing practice; OIG LEIE: https://oig.hhs.gov/exclusions/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three words get used interchangeably, but they mean different things.</a:t>
            </a:r>
          </a:p>
          <a:p>
            <a:r>
              <a:rPr lang="en-US" dirty="0"/>
              <a:t>Credentialing is the verification step: someone confirms your education, training, licensure, and professional history before you can practice.</a:t>
            </a:r>
          </a:p>
          <a:p>
            <a:r>
              <a:rPr lang="en-US" dirty="0"/>
              <a:t>Privileging is what a hospital actually lets you do. It grants specific procedures and services based on your training and demonstrated competence.</a:t>
            </a:r>
          </a:p>
          <a:p>
            <a:r>
              <a:rPr lang="en-US" dirty="0"/>
              <a:t>Payer enrollment is registering with Medicare, Medicaid, and private insurers so the care you provide can be billed.</a:t>
            </a:r>
          </a:p>
          <a:p>
            <a:r>
              <a:rPr lang="en-US" dirty="0"/>
              <a:t>All three lean on the same core records, which is why keeping them organized pays off.</a:t>
            </a:r>
          </a:p>
          <a:p>
            <a:r>
              <a:rPr lang="en-US" dirty="0"/>
              <a:t>Source: general credentialing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four issues are the usual reasons a file stalls, and each one is easy to prevent.</a:t>
            </a:r>
          </a:p>
          <a:p>
            <a:r>
              <a:rPr lang="en-US" dirty="0"/>
              <a:t>Unexplained gaps: if there's any time gap in your history, explain it in writing up front instead of waiting to be asked.</a:t>
            </a:r>
          </a:p>
          <a:p>
            <a:r>
              <a:rPr lang="en-US" dirty="0"/>
              <a:t>Mismatched dates: use the exact same dates on your CV, your applications, and your certificates. Small differences trigger follow-up questions.</a:t>
            </a:r>
          </a:p>
          <a:p>
            <a:r>
              <a:rPr lang="en-US" dirty="0"/>
              <a:t>Missing signatures: sign and date every attestation and release page before you submit.</a:t>
            </a:r>
          </a:p>
          <a:p>
            <a:r>
              <a:rPr lang="en-US" dirty="0"/>
              <a:t>Slow replies: answer coordinator requests quickly. Your file can't move until you do.</a:t>
            </a:r>
          </a:p>
          <a:p>
            <a:r>
              <a:rPr lang="en-US" dirty="0"/>
              <a:t>Source: general credentialing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you, and welcome to residency.</a:t>
            </a:r>
          </a:p>
          <a:p>
            <a:r>
              <a:rPr lang="en-US" dirty="0"/>
              <a:t>Let's open it up for questions. Nothing is too basic: if you're wondering about it, someone else probably is too.</a:t>
            </a:r>
          </a:p>
          <a:p>
            <a:r>
              <a:rPr lang="en-US" dirty="0"/>
              <a:t>Presented by All Things Credentialing.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04849" y="6053328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b="1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Made By: All Things Credentialing</a:t>
            </a:r>
          </a:p>
        </p:txBody>
      </p:sp>
      <p:sp>
        <p:nvSpPr>
          <p:cNvPr id="3" name="Shape 1"/>
          <p:cNvSpPr/>
          <p:nvPr/>
        </p:nvSpPr>
        <p:spPr>
          <a:xfrm>
            <a:off x="7704094" y="0"/>
            <a:ext cx="4487875" cy="6858000"/>
          </a:xfrm>
          <a:prstGeom prst="rect">
            <a:avLst/>
          </a:prstGeom>
          <a:solidFill>
            <a:srgbClr val="5E6B60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3715573"/>
            <a:ext cx="7704826" cy="1777959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6" name="Text 4"/>
          <p:cNvSpPr/>
          <p:nvPr/>
        </p:nvSpPr>
        <p:spPr>
          <a:xfrm>
            <a:off x="1304849" y="3806647"/>
            <a:ext cx="6309360" cy="159471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5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 New Residents</a:t>
            </a:r>
          </a:p>
        </p:txBody>
      </p:sp>
      <p:sp>
        <p:nvSpPr>
          <p:cNvPr id="7" name="Text 5"/>
          <p:cNvSpPr/>
          <p:nvPr/>
        </p:nvSpPr>
        <p:spPr>
          <a:xfrm>
            <a:off x="1304849" y="2011680"/>
            <a:ext cx="6309360" cy="1600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6000" dirty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Credentialing 101</a:t>
            </a:r>
          </a:p>
        </p:txBody>
      </p:sp>
      <p:sp>
        <p:nvSpPr>
          <p:cNvPr id="8" name="Shape 6"/>
          <p:cNvSpPr/>
          <p:nvPr/>
        </p:nvSpPr>
        <p:spPr>
          <a:xfrm>
            <a:off x="0" y="0"/>
            <a:ext cx="1137056" cy="3715573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9" name="Text 7"/>
          <p:cNvSpPr/>
          <p:nvPr/>
        </p:nvSpPr>
        <p:spPr>
          <a:xfrm>
            <a:off x="1304849" y="54864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you'll need, and how to keep it organized from day one</a:t>
            </a:r>
          </a:p>
        </p:txBody>
      </p:sp>
      <p:sp>
        <p:nvSpPr>
          <p:cNvPr id="10" name="Icon 10"/>
          <p:cNvSpPr/>
          <p:nvPr/>
        </p:nvSpPr>
        <p:spPr>
          <a:xfrm>
            <a:off x="8576158" y="2514600"/>
            <a:ext cx="2743200" cy="1828800"/>
          </a:xfrm>
          <a:prstGeom prst="roundRect">
            <a:avLst/>
          </a:prstGeom>
          <a:noFill/>
          <a:ln w="381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Icon 11"/>
          <p:cNvSpPr/>
          <p:nvPr/>
        </p:nvSpPr>
        <p:spPr>
          <a:xfrm>
            <a:off x="8576158" y="2514600"/>
            <a:ext cx="2743200" cy="38404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Icon 12"/>
          <p:cNvSpPr/>
          <p:nvPr/>
        </p:nvSpPr>
        <p:spPr>
          <a:xfrm>
            <a:off x="8850478" y="3108960"/>
            <a:ext cx="731520" cy="731520"/>
          </a:xfrm>
          <a:prstGeom prst="ellipse">
            <a:avLst/>
          </a:prstGeom>
          <a:noFill/>
          <a:ln w="3175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Icon 13"/>
          <p:cNvSpPr/>
          <p:nvPr/>
        </p:nvSpPr>
        <p:spPr>
          <a:xfrm>
            <a:off x="9810598" y="3200400"/>
            <a:ext cx="118872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Icon 14"/>
          <p:cNvSpPr/>
          <p:nvPr/>
        </p:nvSpPr>
        <p:spPr>
          <a:xfrm>
            <a:off x="9810598" y="3474720"/>
            <a:ext cx="91440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Icon 15"/>
          <p:cNvSpPr/>
          <p:nvPr/>
        </p:nvSpPr>
        <p:spPr>
          <a:xfrm>
            <a:off x="9810598" y="3749040"/>
            <a:ext cx="105156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Icon 16"/>
          <p:cNvSpPr/>
          <p:nvPr/>
        </p:nvSpPr>
        <p:spPr>
          <a:xfrm>
            <a:off x="10816438" y="3931920"/>
            <a:ext cx="777240" cy="777240"/>
          </a:xfrm>
          <a:prstGeom prst="ellipse">
            <a:avLst/>
          </a:prstGeom>
          <a:solidFill>
            <a:srgbClr val="B8975A"/>
          </a:solidFill>
          <a:ln w="38100">
            <a:solidFill>
              <a:srgbClr val="5E6B6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Icon 17"/>
          <p:cNvSpPr/>
          <p:nvPr/>
        </p:nvSpPr>
        <p:spPr>
          <a:xfrm>
            <a:off x="10981030" y="4096512"/>
            <a:ext cx="448056" cy="448056"/>
          </a:xfrm>
          <a:prstGeom prst="ellipse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94960" y="6306617"/>
            <a:ext cx="3657600" cy="307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970" cy="834481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42971"/>
            <a:ext cx="12191970" cy="3332165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5" name="Text 3"/>
          <p:cNvSpPr/>
          <p:nvPr/>
        </p:nvSpPr>
        <p:spPr>
          <a:xfrm>
            <a:off x="5394960" y="1280160"/>
            <a:ext cx="384048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dirty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document groups</a:t>
            </a:r>
          </a:p>
          <a:p>
            <a:pPr algn="l" indent="0" marL="0">
              <a:buNone/>
            </a:pPr>
            <a:r>
              <a:rPr lang="en-US" sz="3200" dirty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 start now</a:t>
            </a:r>
          </a:p>
        </p:txBody>
      </p:sp>
      <p:sp>
        <p:nvSpPr>
          <p:cNvPr id="6" name="Text 4"/>
          <p:cNvSpPr/>
          <p:nvPr/>
        </p:nvSpPr>
        <p:spPr>
          <a:xfrm>
            <a:off x="5394960" y="4069080"/>
            <a:ext cx="658368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Build your file</a:t>
            </a:r>
          </a:p>
          <a:p>
            <a:pPr algn="l" indent="0" marL="0">
              <a:buNone/>
            </a:pPr>
            <a:r>
              <a:rPr lang="en-US" sz="48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Your core documents</a:t>
            </a:r>
          </a:p>
        </p:txBody>
      </p:sp>
      <p:sp>
        <p:nvSpPr>
          <p:cNvPr id="7" name="Shape 5"/>
          <p:cNvSpPr/>
          <p:nvPr/>
        </p:nvSpPr>
        <p:spPr>
          <a:xfrm>
            <a:off x="475031" y="2220712"/>
            <a:ext cx="4460077" cy="4637288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46888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B8975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01.</a:t>
            </a:r>
          </a:p>
        </p:txBody>
      </p:sp>
      <p:sp>
        <p:nvSpPr>
          <p:cNvPr id="9" name="Text 7"/>
          <p:cNvSpPr/>
          <p:nvPr/>
        </p:nvSpPr>
        <p:spPr>
          <a:xfrm>
            <a:off x="1188720" y="2450592"/>
            <a:ext cx="365760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CV with no gaps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Month/year dates; explain any gap.</a:t>
            </a:r>
          </a:p>
        </p:txBody>
      </p:sp>
      <p:sp>
        <p:nvSpPr>
          <p:cNvPr id="11" name="Shape 9"/>
          <p:cNvSpPr/>
          <p:nvPr/>
        </p:nvSpPr>
        <p:spPr>
          <a:xfrm>
            <a:off x="768096" y="3218688"/>
            <a:ext cx="3950208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329184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B8975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02.</a:t>
            </a:r>
          </a:p>
        </p:txBody>
      </p:sp>
      <p:sp>
        <p:nvSpPr>
          <p:cNvPr id="13" name="Text 11"/>
          <p:cNvSpPr/>
          <p:nvPr/>
        </p:nvSpPr>
        <p:spPr>
          <a:xfrm>
            <a:off x="1188720" y="3273552"/>
            <a:ext cx="365760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Diplomas and certificates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Medical school and residency.</a:t>
            </a:r>
          </a:p>
        </p:txBody>
      </p:sp>
      <p:sp>
        <p:nvSpPr>
          <p:cNvPr id="15" name="Shape 13"/>
          <p:cNvSpPr/>
          <p:nvPr/>
        </p:nvSpPr>
        <p:spPr>
          <a:xfrm>
            <a:off x="768096" y="4041648"/>
            <a:ext cx="3950208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411480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B8975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03.</a:t>
            </a:r>
          </a:p>
        </p:txBody>
      </p:sp>
      <p:sp>
        <p:nvSpPr>
          <p:cNvPr id="17" name="Text 15"/>
          <p:cNvSpPr/>
          <p:nvPr/>
        </p:nvSpPr>
        <p:spPr>
          <a:xfrm>
            <a:off x="1188720" y="4096512"/>
            <a:ext cx="365760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State license, DEA, and NPI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Copies and numbers, kept together.</a:t>
            </a:r>
          </a:p>
        </p:txBody>
      </p:sp>
      <p:sp>
        <p:nvSpPr>
          <p:cNvPr id="19" name="Shape 17"/>
          <p:cNvSpPr/>
          <p:nvPr/>
        </p:nvSpPr>
        <p:spPr>
          <a:xfrm>
            <a:off x="768096" y="4864608"/>
            <a:ext cx="3950208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93776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B8975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04.</a:t>
            </a:r>
          </a:p>
        </p:txBody>
      </p:sp>
      <p:sp>
        <p:nvSpPr>
          <p:cNvPr id="21" name="Text 19"/>
          <p:cNvSpPr/>
          <p:nvPr/>
        </p:nvSpPr>
        <p:spPr>
          <a:xfrm>
            <a:off x="1188720" y="4919472"/>
            <a:ext cx="365760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Board certification status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Eligible or certified, with dates.</a:t>
            </a:r>
          </a:p>
        </p:txBody>
      </p:sp>
      <p:sp>
        <p:nvSpPr>
          <p:cNvPr id="23" name="Shape 21"/>
          <p:cNvSpPr/>
          <p:nvPr/>
        </p:nvSpPr>
        <p:spPr>
          <a:xfrm>
            <a:off x="768096" y="5687568"/>
            <a:ext cx="3950208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778240" y="640080"/>
            <a:ext cx="3017520" cy="3154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20000" b="1" dirty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</a:p>
        </p:txBody>
      </p:sp>
      <p:sp>
        <p:nvSpPr>
          <p:cNvPr id="26" name="Text 24"/>
          <p:cNvSpPr/>
          <p:nvPr/>
        </p:nvSpPr>
        <p:spPr>
          <a:xfrm>
            <a:off x="5394960" y="5440680"/>
            <a:ext cx="630936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Gather these five groups first. Most applications will ask for every one of them, so keep clean copies ready.</a:t>
            </a:r>
          </a:p>
        </p:txBody>
      </p:sp>
      <p:sp>
        <p:nvSpPr>
          <p:cNvPr id="27" name="Text 90"/>
          <p:cNvSpPr/>
          <p:nvPr/>
        </p:nvSpPr>
        <p:spPr>
          <a:xfrm>
            <a:off x="685800" y="5760720"/>
            <a:ext cx="548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B8975A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05.</a:t>
            </a:r>
          </a:p>
        </p:txBody>
      </p:sp>
      <p:sp>
        <p:nvSpPr>
          <p:cNvPr id="28" name="Text 91"/>
          <p:cNvSpPr/>
          <p:nvPr/>
        </p:nvSpPr>
        <p:spPr>
          <a:xfrm>
            <a:off x="1188720" y="5742432"/>
            <a:ext cx="3657600" cy="713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BLS/ACLS and other certifications</a:t>
            </a:r>
          </a:p>
          <a:p>
            <a:pPr indent="0" marL="0" algn="l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Front and back, with expiration dates.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69" y="6291072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200" dirty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Source: NCQA credentialing standards (ncqa.org)  ·  All Things Credentialing</a:t>
            </a:r>
          </a:p>
        </p:txBody>
      </p:sp>
      <p:sp>
        <p:nvSpPr>
          <p:cNvPr id="3" name="Shape 1"/>
          <p:cNvSpPr/>
          <p:nvPr/>
        </p:nvSpPr>
        <p:spPr>
          <a:xfrm>
            <a:off x="0" y="3429000"/>
            <a:ext cx="9391620" cy="2701229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4" name="Text 2"/>
          <p:cNvSpPr/>
          <p:nvPr/>
        </p:nvSpPr>
        <p:spPr>
          <a:xfrm>
            <a:off x="6866230" y="640080"/>
            <a:ext cx="512064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spcAft>
                <a:spcPts val="600"/>
              </a:spcAft>
              <a:buNone/>
            </a:pPr>
            <a:r>
              <a:rPr lang="en-US" sz="1600" dirty="0" b="1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Credentialing is never one and done</a:t>
            </a:r>
          </a:p>
          <a:p>
            <a:pPr indent="0" marL="0" algn="l">
              <a:buNone/>
            </a:pPr>
            <a:r>
              <a:rPr lang="en-US" sz="5400" dirty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Why it</a:t>
            </a:r>
          </a:p>
          <a:p>
            <a:pPr indent="0" marL="0" algn="l">
              <a:buNone/>
            </a:pPr>
            <a:r>
              <a:rPr lang="en-US" sz="5400" dirty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follows you</a:t>
            </a:r>
          </a:p>
        </p:txBody>
      </p:sp>
      <p:sp>
        <p:nvSpPr>
          <p:cNvPr id="5" name="Text 3"/>
          <p:cNvSpPr/>
          <p:nvPr/>
        </p:nvSpPr>
        <p:spPr>
          <a:xfrm>
            <a:off x="653796" y="4069080"/>
            <a:ext cx="2651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4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Repeat</a:t>
            </a:r>
          </a:p>
        </p:txBody>
      </p:sp>
      <p:sp>
        <p:nvSpPr>
          <p:cNvPr id="6" name="Text 4"/>
          <p:cNvSpPr/>
          <p:nvPr/>
        </p:nvSpPr>
        <p:spPr>
          <a:xfrm>
            <a:off x="653796" y="3703320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400" dirty="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Hospitals</a:t>
            </a:r>
          </a:p>
        </p:txBody>
      </p:sp>
      <p:sp>
        <p:nvSpPr>
          <p:cNvPr id="7" name="Text 5"/>
          <p:cNvSpPr/>
          <p:nvPr/>
        </p:nvSpPr>
        <p:spPr>
          <a:xfrm>
            <a:off x="653796" y="4956048"/>
            <a:ext cx="2697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Verify your training and history at appointment and reappointment.</a:t>
            </a:r>
          </a:p>
        </p:txBody>
      </p:sp>
      <p:sp>
        <p:nvSpPr>
          <p:cNvPr id="8" name="Shape 6"/>
          <p:cNvSpPr/>
          <p:nvPr/>
        </p:nvSpPr>
        <p:spPr>
          <a:xfrm>
            <a:off x="503834" y="3634283"/>
            <a:ext cx="0" cy="2281337"/>
          </a:xfrm>
          <a:prstGeom prst="line">
            <a:avLst/>
          </a:prstGeom>
          <a:noFill/>
          <a:ln w="6350">
            <a:solidFill>
              <a:srgbClr val="4F5E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73475" y="4069080"/>
            <a:ext cx="2651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4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~3 yrs</a:t>
            </a:r>
          </a:p>
        </p:txBody>
      </p:sp>
      <p:sp>
        <p:nvSpPr>
          <p:cNvPr id="10" name="Text 8"/>
          <p:cNvSpPr/>
          <p:nvPr/>
        </p:nvSpPr>
        <p:spPr>
          <a:xfrm>
            <a:off x="3573475" y="3703320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400" dirty="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Health plans</a:t>
            </a:r>
          </a:p>
        </p:txBody>
      </p:sp>
      <p:sp>
        <p:nvSpPr>
          <p:cNvPr id="11" name="Text 9"/>
          <p:cNvSpPr/>
          <p:nvPr/>
        </p:nvSpPr>
        <p:spPr>
          <a:xfrm>
            <a:off x="3573475" y="4956048"/>
            <a:ext cx="2697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Recredential commonly every 36 months under NCQA standards.</a:t>
            </a:r>
          </a:p>
        </p:txBody>
      </p:sp>
      <p:sp>
        <p:nvSpPr>
          <p:cNvPr id="12" name="Shape 10"/>
          <p:cNvSpPr/>
          <p:nvPr/>
        </p:nvSpPr>
        <p:spPr>
          <a:xfrm>
            <a:off x="3270626" y="3634283"/>
            <a:ext cx="0" cy="2281337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93154" y="4069080"/>
            <a:ext cx="26517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4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Per state</a:t>
            </a:r>
          </a:p>
        </p:txBody>
      </p:sp>
      <p:sp>
        <p:nvSpPr>
          <p:cNvPr id="14" name="Text 12"/>
          <p:cNvSpPr/>
          <p:nvPr/>
        </p:nvSpPr>
        <p:spPr>
          <a:xfrm>
            <a:off x="6493154" y="3703320"/>
            <a:ext cx="265176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400" dirty="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State licensing boards</a:t>
            </a:r>
          </a:p>
        </p:txBody>
      </p:sp>
      <p:sp>
        <p:nvSpPr>
          <p:cNvPr id="15" name="Text 13"/>
          <p:cNvSpPr/>
          <p:nvPr/>
        </p:nvSpPr>
        <p:spPr>
          <a:xfrm>
            <a:off x="6493154" y="4956048"/>
            <a:ext cx="269748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Ask for the same training dates and records for each license you hold.</a:t>
            </a:r>
          </a:p>
        </p:txBody>
      </p:sp>
      <p:sp>
        <p:nvSpPr>
          <p:cNvPr id="16" name="Shape 14"/>
          <p:cNvSpPr/>
          <p:nvPr/>
        </p:nvSpPr>
        <p:spPr>
          <a:xfrm>
            <a:off x="6190488" y="3634283"/>
            <a:ext cx="0" cy="2281337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3194" y="846094"/>
            <a:ext cx="5872185" cy="2173254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18" name="Text 16"/>
          <p:cNvSpPr/>
          <p:nvPr/>
        </p:nvSpPr>
        <p:spPr>
          <a:xfrm>
            <a:off x="868680" y="845820"/>
            <a:ext cx="5138928" cy="21735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records you keep now will be requested again and again.</a:t>
            </a:r>
          </a:p>
        </p:txBody>
      </p:sp>
      <p:sp>
        <p:nvSpPr>
          <p:cNvPr id="19" name="Shape 17"/>
          <p:cNvSpPr/>
          <p:nvPr/>
        </p:nvSpPr>
        <p:spPr>
          <a:xfrm>
            <a:off x="9391620" y="3429000"/>
            <a:ext cx="2800350" cy="3429000"/>
          </a:xfrm>
          <a:prstGeom prst="rect">
            <a:avLst/>
          </a:prstGeom>
          <a:solidFill>
            <a:srgbClr val="B8975A"/>
          </a:solidFill>
          <a:ln/>
        </p:spPr>
      </p:sp>
      <p:sp>
        <p:nvSpPr>
          <p:cNvPr id="20" name="Icon 20"/>
          <p:cNvSpPr/>
          <p:nvPr/>
        </p:nvSpPr>
        <p:spPr>
          <a:xfrm>
            <a:off x="9923069" y="4457700"/>
            <a:ext cx="1737360" cy="1417320"/>
          </a:xfrm>
          <a:prstGeom prst="rect">
            <a:avLst/>
          </a:prstGeom>
          <a:noFill/>
          <a:ln w="381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Icon 21"/>
          <p:cNvSpPr/>
          <p:nvPr/>
        </p:nvSpPr>
        <p:spPr>
          <a:xfrm>
            <a:off x="9923069" y="4457700"/>
            <a:ext cx="1737360" cy="34747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Icon 22"/>
          <p:cNvSpPr/>
          <p:nvPr/>
        </p:nvSpPr>
        <p:spPr>
          <a:xfrm>
            <a:off x="10279685" y="4229100"/>
            <a:ext cx="109728" cy="384048"/>
          </a:xfrm>
          <a:prstGeom prst="round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Icon 23"/>
          <p:cNvSpPr/>
          <p:nvPr/>
        </p:nvSpPr>
        <p:spPr>
          <a:xfrm>
            <a:off x="11194085" y="4229100"/>
            <a:ext cx="109728" cy="384048"/>
          </a:xfrm>
          <a:prstGeom prst="round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Icon 24"/>
          <p:cNvSpPr/>
          <p:nvPr/>
        </p:nvSpPr>
        <p:spPr>
          <a:xfrm>
            <a:off x="10151669" y="4960620"/>
            <a:ext cx="329184" cy="25603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Icon 25"/>
          <p:cNvSpPr/>
          <p:nvPr/>
        </p:nvSpPr>
        <p:spPr>
          <a:xfrm>
            <a:off x="10627157" y="4960620"/>
            <a:ext cx="329184" cy="25603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Icon 26"/>
          <p:cNvSpPr/>
          <p:nvPr/>
        </p:nvSpPr>
        <p:spPr>
          <a:xfrm>
            <a:off x="11102645" y="4960620"/>
            <a:ext cx="329184" cy="25603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Icon 27"/>
          <p:cNvSpPr/>
          <p:nvPr/>
        </p:nvSpPr>
        <p:spPr>
          <a:xfrm>
            <a:off x="10151669" y="5344668"/>
            <a:ext cx="329184" cy="25603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8" name="Icon 28"/>
          <p:cNvSpPr/>
          <p:nvPr/>
        </p:nvSpPr>
        <p:spPr>
          <a:xfrm>
            <a:off x="10627157" y="5344668"/>
            <a:ext cx="329184" cy="25603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9" name="Icon 29"/>
          <p:cNvSpPr/>
          <p:nvPr/>
        </p:nvSpPr>
        <p:spPr>
          <a:xfrm>
            <a:off x="11102645" y="5344668"/>
            <a:ext cx="329184" cy="256032"/>
          </a:xfrm>
          <a:prstGeom prst="rect">
            <a:avLst/>
          </a:prstGeom>
          <a:solidFill>
            <a:srgbClr val="4F5E5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21401" y="6306160"/>
            <a:ext cx="3657600" cy="307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Text 1"/>
          <p:cNvSpPr/>
          <p:nvPr/>
        </p:nvSpPr>
        <p:spPr>
          <a:xfrm>
            <a:off x="5721401" y="640080"/>
            <a:ext cx="6217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spcAft>
                <a:spcPts val="4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Stay ahead of renewals</a:t>
            </a:r>
          </a:p>
          <a:p>
            <a:pPr indent="0" marL="0" algn="l">
              <a:buNone/>
            </a:pPr>
            <a:r>
              <a:rPr lang="en-US" sz="5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Keep it current</a:t>
            </a:r>
          </a:p>
        </p:txBody>
      </p:sp>
      <p:sp>
        <p:nvSpPr>
          <p:cNvPr id="4" name="Shape 2"/>
          <p:cNvSpPr/>
          <p:nvPr/>
        </p:nvSpPr>
        <p:spPr>
          <a:xfrm>
            <a:off x="0" y="5333970"/>
            <a:ext cx="5286329" cy="1524030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5" name="Text 3"/>
          <p:cNvSpPr/>
          <p:nvPr/>
        </p:nvSpPr>
        <p:spPr>
          <a:xfrm>
            <a:off x="5721401" y="2240280"/>
            <a:ext cx="29260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800" dirty="0" b="1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Expiration tracker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License, DEA, board, and BLS/ACLS dates together in one list or calendar.</a:t>
            </a:r>
          </a:p>
        </p:txBody>
      </p:sp>
      <p:sp>
        <p:nvSpPr>
          <p:cNvPr id="6" name="Text 4"/>
          <p:cNvSpPr/>
          <p:nvPr/>
        </p:nvSpPr>
        <p:spPr>
          <a:xfrm>
            <a:off x="8915400" y="2240280"/>
            <a:ext cx="29260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800" dirty="0" b="1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CME and renewal reminders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Calendar alerts set well ahead of each due date.</a:t>
            </a:r>
          </a:p>
        </p:txBody>
      </p:sp>
      <p:sp>
        <p:nvSpPr>
          <p:cNvPr id="7" name="Text 5"/>
          <p:cNvSpPr/>
          <p:nvPr/>
        </p:nvSpPr>
        <p:spPr>
          <a:xfrm>
            <a:off x="5721401" y="3977640"/>
            <a:ext cx="3291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60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90 days</a:t>
            </a:r>
          </a:p>
        </p:txBody>
      </p:sp>
      <p:sp>
        <p:nvSpPr>
          <p:cNvPr id="8" name="Text 6"/>
          <p:cNvSpPr/>
          <p:nvPr/>
        </p:nvSpPr>
        <p:spPr>
          <a:xfrm>
            <a:off x="9098280" y="4160520"/>
            <a:ext cx="2743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lnSpc>
                <a:spcPct val="130000"/>
              </a:lnSpc>
              <a:buNone/>
            </a:pPr>
            <a:r>
              <a:rPr lang="en-US" sz="1600" i="0" dirty="0" b="1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simple tip</a:t>
            </a:r>
          </a:p>
        </p:txBody>
      </p:sp>
      <p:sp>
        <p:nvSpPr>
          <p:cNvPr id="9" name="Text 7"/>
          <p:cNvSpPr/>
          <p:nvPr/>
        </p:nvSpPr>
        <p:spPr>
          <a:xfrm>
            <a:off x="548640" y="5486400"/>
            <a:ext cx="43891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18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When every date lives in one place, renewals become routine.</a:t>
            </a:r>
          </a:p>
        </p:txBody>
      </p:sp>
      <p:sp>
        <p:nvSpPr>
          <p:cNvPr id="10" name="Shape 8"/>
          <p:cNvSpPr/>
          <p:nvPr/>
        </p:nvSpPr>
        <p:spPr>
          <a:xfrm>
            <a:off x="0" y="0"/>
            <a:ext cx="5286329" cy="5333970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11" name="Icon 11"/>
          <p:cNvSpPr/>
          <p:nvPr/>
        </p:nvSpPr>
        <p:spPr>
          <a:xfrm rot="0">
            <a:off x="1371600" y="1691640"/>
            <a:ext cx="2286000" cy="1920240"/>
          </a:xfrm>
          <a:prstGeom prst="rect">
            <a:avLst/>
          </a:prstGeom>
          <a:noFill/>
          <a:ln w="4445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Icon 12"/>
          <p:cNvSpPr/>
          <p:nvPr/>
        </p:nvSpPr>
        <p:spPr>
          <a:xfrm rot="0">
            <a:off x="1371600" y="1691640"/>
            <a:ext cx="2286000" cy="457200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Icon 13"/>
          <p:cNvSpPr/>
          <p:nvPr/>
        </p:nvSpPr>
        <p:spPr>
          <a:xfrm rot="0">
            <a:off x="1856232" y="1417320"/>
            <a:ext cx="128016" cy="457200"/>
          </a:xfrm>
          <a:prstGeom prst="round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Icon 14"/>
          <p:cNvSpPr/>
          <p:nvPr/>
        </p:nvSpPr>
        <p:spPr>
          <a:xfrm rot="0">
            <a:off x="3044952" y="1417320"/>
            <a:ext cx="128016" cy="457200"/>
          </a:xfrm>
          <a:prstGeom prst="round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Icon 15"/>
          <p:cNvSpPr/>
          <p:nvPr/>
        </p:nvSpPr>
        <p:spPr>
          <a:xfrm rot="0">
            <a:off x="1600200" y="233172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Icon 16"/>
          <p:cNvSpPr/>
          <p:nvPr/>
        </p:nvSpPr>
        <p:spPr>
          <a:xfrm rot="0">
            <a:off x="2075688" y="233172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Icon 17"/>
          <p:cNvSpPr/>
          <p:nvPr/>
        </p:nvSpPr>
        <p:spPr>
          <a:xfrm rot="0">
            <a:off x="2551176" y="233172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Icon 18"/>
          <p:cNvSpPr/>
          <p:nvPr/>
        </p:nvSpPr>
        <p:spPr>
          <a:xfrm rot="0">
            <a:off x="3026664" y="233172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Icon 19"/>
          <p:cNvSpPr/>
          <p:nvPr/>
        </p:nvSpPr>
        <p:spPr>
          <a:xfrm rot="0">
            <a:off x="1600200" y="283464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20"/>
          <p:cNvSpPr/>
          <p:nvPr/>
        </p:nvSpPr>
        <p:spPr>
          <a:xfrm rot="0">
            <a:off x="2075688" y="283464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Icon 21"/>
          <p:cNvSpPr/>
          <p:nvPr/>
        </p:nvSpPr>
        <p:spPr>
          <a:xfrm rot="0">
            <a:off x="2551176" y="283464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Icon 22"/>
          <p:cNvSpPr/>
          <p:nvPr/>
        </p:nvSpPr>
        <p:spPr>
          <a:xfrm rot="0">
            <a:off x="3026664" y="2834640"/>
            <a:ext cx="347472" cy="329184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Icon 23"/>
          <p:cNvSpPr/>
          <p:nvPr/>
        </p:nvSpPr>
        <p:spPr>
          <a:xfrm rot="0">
            <a:off x="3017520" y="2926080"/>
            <a:ext cx="1280160" cy="1280160"/>
          </a:xfrm>
          <a:prstGeom prst="ellipse">
            <a:avLst/>
          </a:prstGeom>
          <a:solidFill>
            <a:srgbClr val="B8975A"/>
          </a:solidFill>
          <a:ln w="50800">
            <a:solidFill>
              <a:srgbClr val="8E9C8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4" name="Icon 24"/>
          <p:cNvSpPr/>
          <p:nvPr/>
        </p:nvSpPr>
        <p:spPr>
          <a:xfrm rot="16200000">
            <a:off x="3383280" y="3182112"/>
            <a:ext cx="548640" cy="566928"/>
          </a:xfrm>
          <a:prstGeom prst="flowChartDelay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Icon 25"/>
          <p:cNvSpPr/>
          <p:nvPr/>
        </p:nvSpPr>
        <p:spPr>
          <a:xfrm rot="0">
            <a:off x="3310128" y="3703320"/>
            <a:ext cx="694944" cy="914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Icon 26"/>
          <p:cNvSpPr/>
          <p:nvPr/>
        </p:nvSpPr>
        <p:spPr>
          <a:xfrm rot="0">
            <a:off x="3575304" y="3813048"/>
            <a:ext cx="164592" cy="1371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Icon 27"/>
          <p:cNvSpPr/>
          <p:nvPr/>
        </p:nvSpPr>
        <p:spPr>
          <a:xfrm rot="0">
            <a:off x="5721401" y="3840480"/>
            <a:ext cx="6126480" cy="0"/>
          </a:xfrm>
          <a:prstGeom prst="line">
            <a:avLst/>
          </a:prstGeom>
          <a:noFill/>
          <a:ln w="12700">
            <a:solidFill>
              <a:srgbClr val="B8975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80"/>
          <p:cNvSpPr/>
          <p:nvPr/>
        </p:nvSpPr>
        <p:spPr>
          <a:xfrm>
            <a:off x="5721401" y="5029200"/>
            <a:ext cx="612648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16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Set reminders about 90 days before each expiration.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69" y="6382512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Shape 1"/>
          <p:cNvSpPr/>
          <p:nvPr/>
        </p:nvSpPr>
        <p:spPr>
          <a:xfrm>
            <a:off x="3743371" y="2971800"/>
            <a:ext cx="8067660" cy="3347618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4" name="Text 2"/>
          <p:cNvSpPr/>
          <p:nvPr/>
        </p:nvSpPr>
        <p:spPr>
          <a:xfrm>
            <a:off x="4035247" y="502920"/>
            <a:ext cx="42976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spcAft>
                <a:spcPts val="4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Before you go</a:t>
            </a:r>
          </a:p>
          <a:p>
            <a:pPr indent="0" marL="0" algn="l">
              <a:buNone/>
            </a:pPr>
            <a:r>
              <a:rPr lang="en-US" sz="40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Your checklist and resources</a:t>
            </a:r>
          </a:p>
        </p:txBody>
      </p:sp>
      <p:sp>
        <p:nvSpPr>
          <p:cNvPr id="5" name="Text 3"/>
          <p:cNvSpPr/>
          <p:nvPr/>
        </p:nvSpPr>
        <p:spPr>
          <a:xfrm>
            <a:off x="4035247" y="219456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Everything we covered on one page, plus where to get help.</a:t>
            </a:r>
          </a:p>
        </p:txBody>
      </p:sp>
      <p:sp>
        <p:nvSpPr>
          <p:cNvPr id="6" name="Shape 4"/>
          <p:cNvSpPr/>
          <p:nvPr/>
        </p:nvSpPr>
        <p:spPr>
          <a:xfrm>
            <a:off x="3743279" y="5029200"/>
            <a:ext cx="8067660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023360" y="356616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20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01. Checklist</a:t>
            </a:r>
          </a:p>
        </p:txBody>
      </p:sp>
      <p:sp>
        <p:nvSpPr>
          <p:cNvPr id="8" name="Text 6"/>
          <p:cNvSpPr/>
          <p:nvPr/>
        </p:nvSpPr>
        <p:spPr>
          <a:xfrm>
            <a:off x="5943600" y="3108960"/>
            <a:ext cx="274320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CV with no gaps</a:t>
            </a:r>
          </a:p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Diplomas and certificates</a:t>
            </a:r>
          </a:p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License, DEA, and NPI</a:t>
            </a:r>
          </a:p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Board status</a:t>
            </a:r>
          </a:p>
        </p:txBody>
      </p:sp>
      <p:sp>
        <p:nvSpPr>
          <p:cNvPr id="9" name="Text 7"/>
          <p:cNvSpPr/>
          <p:nvPr/>
        </p:nvSpPr>
        <p:spPr>
          <a:xfrm>
            <a:off x="4023360" y="539496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20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02. Resources</a:t>
            </a:r>
          </a:p>
        </p:txBody>
      </p:sp>
      <p:sp>
        <p:nvSpPr>
          <p:cNvPr id="10" name="Text 8"/>
          <p:cNvSpPr/>
          <p:nvPr/>
        </p:nvSpPr>
        <p:spPr>
          <a:xfrm>
            <a:off x="6035040" y="5120640"/>
            <a:ext cx="56235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171450" indent="-171450">
              <a:lnSpc>
                <a:spcPct val="130000"/>
              </a:lnSpc>
              <a:buSzPct val="100000"/>
              <a:buChar char="✓"/>
            </a:pPr>
            <a:r>
              <a:rPr lang="en-US" sz="1400" dirty="0" b="1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All Things Credentialing: </a:t>
            </a: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templates, directories, glossary.</a:t>
            </a:r>
          </a:p>
          <a:p>
            <a:pPr algn="l" marL="171450" indent="-171450">
              <a:lnSpc>
                <a:spcPct val="130000"/>
              </a:lnSpc>
              <a:buSzPct val="100000"/>
              <a:buChar char="✓"/>
            </a:pPr>
            <a:r>
              <a:rPr lang="en-US" sz="1400" dirty="0" b="1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credentialing office: </a:t>
            </a: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ask questions early.</a:t>
            </a:r>
          </a:p>
        </p:txBody>
      </p:sp>
      <p:sp>
        <p:nvSpPr>
          <p:cNvPr id="11" name="Shape 9"/>
          <p:cNvSpPr/>
          <p:nvPr/>
        </p:nvSpPr>
        <p:spPr>
          <a:xfrm>
            <a:off x="381030" y="538124"/>
            <a:ext cx="3362340" cy="5781660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13" name="Shape 11"/>
          <p:cNvSpPr/>
          <p:nvPr/>
        </p:nvSpPr>
        <p:spPr>
          <a:xfrm>
            <a:off x="8448690" y="538124"/>
            <a:ext cx="3362340" cy="2240280"/>
          </a:xfrm>
          <a:prstGeom prst="rect">
            <a:avLst/>
          </a:prstGeom>
          <a:solidFill>
            <a:srgbClr val="B8975A"/>
          </a:solidFill>
          <a:ln/>
        </p:spPr>
      </p:sp>
      <p:sp>
        <p:nvSpPr>
          <p:cNvPr id="14" name="Text 12"/>
          <p:cNvSpPr/>
          <p:nvPr/>
        </p:nvSpPr>
        <p:spPr>
          <a:xfrm>
            <a:off x="8732520" y="538124"/>
            <a:ext cx="2834640" cy="2240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800" dirty="0" b="1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Start today</a:t>
            </a:r>
          </a:p>
          <a:p>
            <a:pPr algn="l" indent="0" marL="0">
              <a:buNone/>
            </a:pPr>
            <a:r>
              <a:rPr lang="en-US" sz="16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Tick items off as you collect them.</a:t>
            </a:r>
          </a:p>
        </p:txBody>
      </p:sp>
      <p:sp>
        <p:nvSpPr>
          <p:cNvPr id="15" name="Icon 15"/>
          <p:cNvSpPr/>
          <p:nvPr/>
        </p:nvSpPr>
        <p:spPr>
          <a:xfrm rot="0">
            <a:off x="1147572" y="2194560"/>
            <a:ext cx="1828800" cy="2468880"/>
          </a:xfrm>
          <a:prstGeom prst="roundRect">
            <a:avLst/>
          </a:prstGeom>
          <a:noFill/>
          <a:ln w="4445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Icon 16"/>
          <p:cNvSpPr/>
          <p:nvPr/>
        </p:nvSpPr>
        <p:spPr>
          <a:xfrm rot="0">
            <a:off x="1650492" y="2011680"/>
            <a:ext cx="822960" cy="365760"/>
          </a:xfrm>
          <a:prstGeom prst="round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Icon 17"/>
          <p:cNvSpPr/>
          <p:nvPr/>
        </p:nvSpPr>
        <p:spPr>
          <a:xfrm rot="0">
            <a:off x="1421892" y="2697480"/>
            <a:ext cx="228600" cy="228600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Icon 18"/>
          <p:cNvSpPr/>
          <p:nvPr/>
        </p:nvSpPr>
        <p:spPr>
          <a:xfrm rot="0">
            <a:off x="1787652" y="2770632"/>
            <a:ext cx="86868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Icon 19"/>
          <p:cNvSpPr/>
          <p:nvPr/>
        </p:nvSpPr>
        <p:spPr>
          <a:xfrm rot="0">
            <a:off x="1421892" y="3172968"/>
            <a:ext cx="228600" cy="228600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20"/>
          <p:cNvSpPr/>
          <p:nvPr/>
        </p:nvSpPr>
        <p:spPr>
          <a:xfrm rot="0">
            <a:off x="1787652" y="3246120"/>
            <a:ext cx="68580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Icon 21"/>
          <p:cNvSpPr/>
          <p:nvPr/>
        </p:nvSpPr>
        <p:spPr>
          <a:xfrm rot="0">
            <a:off x="1421892" y="3648456"/>
            <a:ext cx="228600" cy="228600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Icon 22"/>
          <p:cNvSpPr/>
          <p:nvPr/>
        </p:nvSpPr>
        <p:spPr>
          <a:xfrm rot="0">
            <a:off x="1787652" y="3721608"/>
            <a:ext cx="86868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Icon 23"/>
          <p:cNvSpPr/>
          <p:nvPr/>
        </p:nvSpPr>
        <p:spPr>
          <a:xfrm rot="0">
            <a:off x="1421892" y="4123944"/>
            <a:ext cx="228600" cy="228600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4" name="Icon 24"/>
          <p:cNvSpPr/>
          <p:nvPr/>
        </p:nvSpPr>
        <p:spPr>
          <a:xfrm rot="0">
            <a:off x="1787652" y="4197096"/>
            <a:ext cx="68580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Icon 25"/>
          <p:cNvSpPr/>
          <p:nvPr/>
        </p:nvSpPr>
        <p:spPr>
          <a:xfrm rot="0">
            <a:off x="2564892" y="4206240"/>
            <a:ext cx="822960" cy="822960"/>
          </a:xfrm>
          <a:prstGeom prst="ellipse">
            <a:avLst/>
          </a:prstGeom>
          <a:solidFill>
            <a:srgbClr val="B8975A"/>
          </a:solidFill>
          <a:ln w="38100">
            <a:solidFill>
              <a:srgbClr val="8E9C84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96"/>
          <p:cNvSpPr/>
          <p:nvPr/>
        </p:nvSpPr>
        <p:spPr>
          <a:xfrm>
            <a:off x="8686800" y="3108960"/>
            <a:ext cx="3108960" cy="1783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BLS/ACLS and other certs</a:t>
            </a:r>
          </a:p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Immunizations and TB</a:t>
            </a:r>
          </a:p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Malpractice history</a:t>
            </a:r>
          </a:p>
          <a:p>
            <a:pPr algn="l" marL="171450" indent="-171450">
              <a:lnSpc>
                <a:spcPct val="130000"/>
              </a:lnSpc>
              <a:spcAft>
                <a:spcPts val="400"/>
              </a:spcAft>
              <a:buSzPct val="100000"/>
              <a:buChar char="✓"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Training logs and evaluations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69" y="6291072"/>
            <a:ext cx="85953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2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Source: NCQA credentialing standards (ncqa.org)  ·  All Things Credentialing</a:t>
            </a:r>
          </a:p>
        </p:txBody>
      </p:sp>
      <p:sp>
        <p:nvSpPr>
          <p:cNvPr id="3" name="Text 1"/>
          <p:cNvSpPr/>
          <p:nvPr/>
        </p:nvSpPr>
        <p:spPr>
          <a:xfrm>
            <a:off x="758952" y="731520"/>
            <a:ext cx="52120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spcAft>
                <a:spcPts val="4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checks work</a:t>
            </a:r>
          </a:p>
          <a:p>
            <a:pPr indent="0" marL="0" algn="l">
              <a:buNone/>
            </a:pPr>
            <a:r>
              <a:rPr lang="en-US" sz="48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Verification basics</a:t>
            </a:r>
          </a:p>
        </p:txBody>
      </p:sp>
      <p:sp>
        <p:nvSpPr>
          <p:cNvPr id="4" name="Text 2"/>
          <p:cNvSpPr/>
          <p:nvPr/>
        </p:nvSpPr>
        <p:spPr>
          <a:xfrm>
            <a:off x="758952" y="2194560"/>
            <a:ext cx="530352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things that shape how fast your file moves.</a:t>
            </a:r>
          </a:p>
        </p:txBody>
      </p:sp>
      <p:sp>
        <p:nvSpPr>
          <p:cNvPr id="5" name="Shape 3"/>
          <p:cNvSpPr/>
          <p:nvPr/>
        </p:nvSpPr>
        <p:spPr>
          <a:xfrm>
            <a:off x="612739" y="3257550"/>
            <a:ext cx="5483291" cy="2530145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30" y="728502"/>
            <a:ext cx="5483291" cy="2530145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7" name="Text 5"/>
          <p:cNvSpPr/>
          <p:nvPr/>
        </p:nvSpPr>
        <p:spPr>
          <a:xfrm>
            <a:off x="6407201" y="4526280"/>
            <a:ext cx="50292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Joint Commission and NCQA standards call for verifying credentials with the primary source.</a:t>
            </a:r>
          </a:p>
        </p:txBody>
      </p:sp>
      <p:sp>
        <p:nvSpPr>
          <p:cNvPr id="8" name="Text 6"/>
          <p:cNvSpPr/>
          <p:nvPr/>
        </p:nvSpPr>
        <p:spPr>
          <a:xfrm>
            <a:off x="6407201" y="3611880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40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Good to know</a:t>
            </a:r>
          </a:p>
        </p:txBody>
      </p:sp>
      <p:sp>
        <p:nvSpPr>
          <p:cNvPr id="10" name="Text 8"/>
          <p:cNvSpPr/>
          <p:nvPr/>
        </p:nvSpPr>
        <p:spPr>
          <a:xfrm>
            <a:off x="758952" y="3459175"/>
            <a:ext cx="2606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20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Primary source verification</a:t>
            </a:r>
          </a:p>
        </p:txBody>
      </p:sp>
      <p:sp>
        <p:nvSpPr>
          <p:cNvPr id="12" name="Text 10"/>
          <p:cNvSpPr/>
          <p:nvPr/>
        </p:nvSpPr>
        <p:spPr>
          <a:xfrm>
            <a:off x="758952" y="4309567"/>
            <a:ext cx="26060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Hospitals and plans confirm credentials with the school, board, or agency, not your copies.</a:t>
            </a:r>
          </a:p>
        </p:txBody>
      </p:sp>
      <p:sp>
        <p:nvSpPr>
          <p:cNvPr id="13" name="Text 11"/>
          <p:cNvSpPr/>
          <p:nvPr/>
        </p:nvSpPr>
        <p:spPr>
          <a:xfrm>
            <a:off x="6308446" y="929945"/>
            <a:ext cx="26060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20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References and peer letters</a:t>
            </a:r>
          </a:p>
        </p:txBody>
      </p:sp>
      <p:sp>
        <p:nvSpPr>
          <p:cNvPr id="15" name="Text 13"/>
          <p:cNvSpPr/>
          <p:nvPr/>
        </p:nvSpPr>
        <p:spPr>
          <a:xfrm>
            <a:off x="6308446" y="1780337"/>
            <a:ext cx="26060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From peers who have seen your work recently. Keep their contact info current.</a:t>
            </a:r>
          </a:p>
        </p:txBody>
      </p:sp>
      <p:sp>
        <p:nvSpPr>
          <p:cNvPr id="16" name="Shape 14"/>
          <p:cNvSpPr/>
          <p:nvPr/>
        </p:nvSpPr>
        <p:spPr>
          <a:xfrm>
            <a:off x="3587740" y="3259104"/>
            <a:ext cx="2508291" cy="2528865"/>
          </a:xfrm>
          <a:prstGeom prst="rect">
            <a:avLst/>
          </a:prstGeom>
          <a:solidFill>
            <a:srgbClr val="B8975A"/>
          </a:solidFill>
          <a:ln/>
        </p:spPr>
      </p:sp>
      <p:sp>
        <p:nvSpPr>
          <p:cNvPr id="17" name="Text 15"/>
          <p:cNvSpPr/>
          <p:nvPr/>
        </p:nvSpPr>
        <p:spPr>
          <a:xfrm>
            <a:off x="3767328" y="3465576"/>
            <a:ext cx="219456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20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Gaps that slow approval</a:t>
            </a:r>
          </a:p>
          <a:p>
            <a:pPr algn="l" indent="0" marL="0"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Unexplained time gaps, mismatched dates, missing signatures.</a:t>
            </a:r>
          </a:p>
        </p:txBody>
      </p:sp>
      <p:sp>
        <p:nvSpPr>
          <p:cNvPr id="18" name="Shape 16"/>
          <p:cNvSpPr/>
          <p:nvPr/>
        </p:nvSpPr>
        <p:spPr>
          <a:xfrm>
            <a:off x="9070939" y="728685"/>
            <a:ext cx="2508291" cy="2528865"/>
          </a:xfrm>
          <a:prstGeom prst="rect">
            <a:avLst/>
          </a:prstGeom>
          <a:solidFill>
            <a:srgbClr val="5E6B60"/>
          </a:solidFill>
          <a:ln/>
        </p:spPr>
      </p:sp>
      <p:sp>
        <p:nvSpPr>
          <p:cNvPr id="19" name="Icon 19"/>
          <p:cNvSpPr/>
          <p:nvPr/>
        </p:nvSpPr>
        <p:spPr>
          <a:xfrm rot="0">
            <a:off x="9637776" y="1170432"/>
            <a:ext cx="1051560" cy="1371600"/>
          </a:xfrm>
          <a:prstGeom prst="rect">
            <a:avLst/>
          </a:prstGeom>
          <a:noFill/>
          <a:ln w="381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20"/>
          <p:cNvSpPr/>
          <p:nvPr/>
        </p:nvSpPr>
        <p:spPr>
          <a:xfrm rot="0">
            <a:off x="9820656" y="1444752"/>
            <a:ext cx="640080" cy="6400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Icon 21"/>
          <p:cNvSpPr/>
          <p:nvPr/>
        </p:nvSpPr>
        <p:spPr>
          <a:xfrm rot="0">
            <a:off x="9820656" y="1700784"/>
            <a:ext cx="502920" cy="6400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Icon 22"/>
          <p:cNvSpPr/>
          <p:nvPr/>
        </p:nvSpPr>
        <p:spPr>
          <a:xfrm rot="0">
            <a:off x="9820656" y="1956816"/>
            <a:ext cx="640080" cy="6400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3" name="Icon 23"/>
          <p:cNvSpPr/>
          <p:nvPr/>
        </p:nvSpPr>
        <p:spPr>
          <a:xfrm rot="0">
            <a:off x="9820656" y="2212848"/>
            <a:ext cx="411480" cy="6400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Icon 24"/>
          <p:cNvSpPr/>
          <p:nvPr/>
        </p:nvSpPr>
        <p:spPr>
          <a:xfrm rot="0">
            <a:off x="10323576" y="2039112"/>
            <a:ext cx="640080" cy="640080"/>
          </a:xfrm>
          <a:prstGeom prst="ellipse">
            <a:avLst/>
          </a:prstGeom>
          <a:solidFill>
            <a:srgbClr val="5E6B60"/>
          </a:solidFill>
          <a:ln w="50800">
            <a:solidFill>
              <a:srgbClr val="B8975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Icon 25"/>
          <p:cNvSpPr/>
          <p:nvPr/>
        </p:nvSpPr>
        <p:spPr>
          <a:xfrm rot="2700000">
            <a:off x="10890504" y="2706624"/>
            <a:ext cx="384048" cy="109728"/>
          </a:xfrm>
          <a:prstGeom prst="rect">
            <a:avLst/>
          </a:prstGeom>
          <a:solidFill>
            <a:srgbClr val="B8975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16545" y="6306160"/>
            <a:ext cx="3657600" cy="307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Shape 1"/>
          <p:cNvSpPr/>
          <p:nvPr/>
        </p:nvSpPr>
        <p:spPr>
          <a:xfrm>
            <a:off x="619140" y="817474"/>
            <a:ext cx="4829129" cy="5222961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4" name="Shape 2"/>
          <p:cNvSpPr/>
          <p:nvPr/>
        </p:nvSpPr>
        <p:spPr>
          <a:xfrm>
            <a:off x="4661703" y="1358798"/>
            <a:ext cx="44988" cy="190195"/>
          </a:xfrm>
          <a:prstGeom prst="rect">
            <a:avLst/>
          </a:prstGeom>
          <a:solidFill>
            <a:srgbClr val="919191"/>
          </a:solidFill>
          <a:ln/>
        </p:spPr>
      </p:sp>
      <p:sp>
        <p:nvSpPr>
          <p:cNvPr id="5" name="Shape 3"/>
          <p:cNvSpPr/>
          <p:nvPr/>
        </p:nvSpPr>
        <p:spPr>
          <a:xfrm>
            <a:off x="4661703" y="1764792"/>
            <a:ext cx="44988" cy="394106"/>
          </a:xfrm>
          <a:prstGeom prst="rect">
            <a:avLst/>
          </a:prstGeom>
          <a:solidFill>
            <a:srgbClr val="919191"/>
          </a:solidFill>
          <a:ln/>
        </p:spPr>
      </p:sp>
      <p:sp>
        <p:nvSpPr>
          <p:cNvPr id="6" name="Shape 4"/>
          <p:cNvSpPr/>
          <p:nvPr/>
        </p:nvSpPr>
        <p:spPr>
          <a:xfrm>
            <a:off x="4661703" y="2286000"/>
            <a:ext cx="44988" cy="381305"/>
          </a:xfrm>
          <a:prstGeom prst="rect">
            <a:avLst/>
          </a:prstGeom>
          <a:solidFill>
            <a:srgbClr val="919191"/>
          </a:solidFill>
          <a:ln/>
        </p:spPr>
      </p:sp>
      <p:sp>
        <p:nvSpPr>
          <p:cNvPr id="7" name="Shape 5"/>
          <p:cNvSpPr/>
          <p:nvPr/>
        </p:nvSpPr>
        <p:spPr>
          <a:xfrm>
            <a:off x="7484273" y="1908353"/>
            <a:ext cx="45994" cy="636514"/>
          </a:xfrm>
          <a:prstGeom prst="rect">
            <a:avLst/>
          </a:prstGeom>
          <a:solidFill>
            <a:srgbClr val="919191"/>
          </a:solidFill>
          <a:ln/>
        </p:spPr>
      </p:sp>
      <p:sp>
        <p:nvSpPr>
          <p:cNvPr id="8" name="Shape 6"/>
          <p:cNvSpPr/>
          <p:nvPr/>
        </p:nvSpPr>
        <p:spPr>
          <a:xfrm>
            <a:off x="4685020" y="570586"/>
            <a:ext cx="2820924" cy="5716829"/>
          </a:xfrm>
          <a:prstGeom prst="roundRect">
            <a:avLst>
              <a:gd name="adj" fmla="val 14000"/>
            </a:avLst>
          </a:prstGeom>
          <a:solidFill>
            <a:srgbClr val="414041"/>
          </a:solidFill>
          <a:ln/>
        </p:spPr>
      </p:sp>
      <p:sp>
        <p:nvSpPr>
          <p:cNvPr id="9" name="Shape 7"/>
          <p:cNvSpPr/>
          <p:nvPr/>
        </p:nvSpPr>
        <p:spPr>
          <a:xfrm>
            <a:off x="4727905" y="613562"/>
            <a:ext cx="2735428" cy="5630601"/>
          </a:xfrm>
          <a:prstGeom prst="roundRect">
            <a:avLst>
              <a:gd name="adj" fmla="val 13000"/>
            </a:avLst>
          </a:prstGeom>
          <a:solidFill>
            <a:srgbClr val="131313"/>
          </a:solidFill>
          <a:ln/>
        </p:spPr>
      </p:sp>
      <p:sp>
        <p:nvSpPr>
          <p:cNvPr id="10" name="Shape 8"/>
          <p:cNvSpPr/>
          <p:nvPr/>
        </p:nvSpPr>
        <p:spPr>
          <a:xfrm>
            <a:off x="4864059" y="749259"/>
            <a:ext cx="2451141" cy="5346680"/>
          </a:xfrm>
          <a:prstGeom prst="roundRect">
            <a:avLst>
              <a:gd name="adj" fmla="val 11192"/>
            </a:avLst>
          </a:prstGeom>
          <a:solidFill>
            <a:srgbClr val="F6EEDD"/>
          </a:solidFill>
          <a:ln/>
        </p:spPr>
      </p:sp>
      <p:sp>
        <p:nvSpPr>
          <p:cNvPr id="12" name="Shape 10"/>
          <p:cNvSpPr/>
          <p:nvPr/>
        </p:nvSpPr>
        <p:spPr>
          <a:xfrm flipV="1">
            <a:off x="5372100" y="640080"/>
            <a:ext cx="1434694" cy="274320"/>
          </a:xfrm>
          <a:prstGeom prst="round2SameRect">
            <a:avLst>
              <a:gd name="adj" fmla="val 30000"/>
            </a:avLst>
          </a:prstGeom>
          <a:solidFill>
            <a:srgbClr val="131313"/>
          </a:solidFill>
          <a:ln/>
        </p:spPr>
      </p:sp>
      <p:sp>
        <p:nvSpPr>
          <p:cNvPr id="13" name="Shape 11"/>
          <p:cNvSpPr/>
          <p:nvPr/>
        </p:nvSpPr>
        <p:spPr>
          <a:xfrm>
            <a:off x="5920923" y="757672"/>
            <a:ext cx="344546" cy="50292"/>
          </a:xfrm>
          <a:prstGeom prst="roundRect">
            <a:avLst>
              <a:gd name="adj" fmla="val 49091"/>
            </a:avLst>
          </a:prstGeom>
          <a:solidFill>
            <a:srgbClr val="414041"/>
          </a:solidFill>
          <a:ln/>
        </p:spPr>
      </p:sp>
      <p:sp>
        <p:nvSpPr>
          <p:cNvPr id="14" name="Shape 12"/>
          <p:cNvSpPr/>
          <p:nvPr/>
        </p:nvSpPr>
        <p:spPr>
          <a:xfrm>
            <a:off x="6350965" y="754289"/>
            <a:ext cx="80650" cy="80650"/>
          </a:xfrm>
          <a:prstGeom prst="ellipse">
            <a:avLst/>
          </a:prstGeom>
          <a:solidFill>
            <a:srgbClr val="414041"/>
          </a:solidFill>
          <a:ln/>
        </p:spPr>
      </p:sp>
      <p:sp>
        <p:nvSpPr>
          <p:cNvPr id="20" name="Text 18"/>
          <p:cNvSpPr/>
          <p:nvPr/>
        </p:nvSpPr>
        <p:spPr>
          <a:xfrm>
            <a:off x="1691640" y="1188720"/>
            <a:ext cx="2834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200"/>
              </a:spcAft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One secure folder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credential document in one place.</a:t>
            </a:r>
          </a:p>
        </p:txBody>
      </p:sp>
      <p:sp>
        <p:nvSpPr>
          <p:cNvPr id="24" name="Text 22"/>
          <p:cNvSpPr/>
          <p:nvPr/>
        </p:nvSpPr>
        <p:spPr>
          <a:xfrm>
            <a:off x="1691640" y="2377440"/>
            <a:ext cx="2834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200"/>
              </a:spcAft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Simple naming system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Year-Month Document, e.g. "2026-06 ACLS card.pdf"</a:t>
            </a:r>
          </a:p>
        </p:txBody>
      </p:sp>
      <p:sp>
        <p:nvSpPr>
          <p:cNvPr id="27" name="Text 25"/>
          <p:cNvSpPr/>
          <p:nvPr/>
        </p:nvSpPr>
        <p:spPr>
          <a:xfrm>
            <a:off x="1691640" y="3566160"/>
            <a:ext cx="2834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200"/>
              </a:spcAft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Scan originals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Clear PDFs, front and back.</a:t>
            </a:r>
          </a:p>
        </p:txBody>
      </p:sp>
      <p:sp>
        <p:nvSpPr>
          <p:cNvPr id="31" name="Text 29"/>
          <p:cNvSpPr/>
          <p:nvPr/>
        </p:nvSpPr>
        <p:spPr>
          <a:xfrm>
            <a:off x="1691640" y="4617720"/>
            <a:ext cx="2834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200"/>
              </a:spcAft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Backup copy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Encrypted cloud or another secure spot. Not a shared or work drive.</a:t>
            </a:r>
          </a:p>
        </p:txBody>
      </p:sp>
      <p:sp>
        <p:nvSpPr>
          <p:cNvPr id="32" name="Text 30"/>
          <p:cNvSpPr/>
          <p:nvPr/>
        </p:nvSpPr>
        <p:spPr>
          <a:xfrm>
            <a:off x="8016545" y="909828"/>
            <a:ext cx="3840480" cy="3566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spcAft>
                <a:spcPts val="6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to store it</a:t>
            </a:r>
          </a:p>
          <a:p>
            <a:pPr indent="0" marL="0" algn="l">
              <a:buNone/>
            </a:pPr>
            <a:r>
              <a:rPr lang="en-US" sz="4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Keep it all in one secure folder</a:t>
            </a:r>
          </a:p>
        </p:txBody>
      </p:sp>
      <p:sp>
        <p:nvSpPr>
          <p:cNvPr id="33" name="Text 31"/>
          <p:cNvSpPr/>
          <p:nvPr/>
        </p:nvSpPr>
        <p:spPr>
          <a:xfrm>
            <a:off x="8016545" y="4114800"/>
            <a:ext cx="3749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Store it once, name it clearly, and back it up.</a:t>
            </a:r>
          </a:p>
        </p:txBody>
      </p:sp>
      <p:sp>
        <p:nvSpPr>
          <p:cNvPr id="34" name="Icon 34"/>
          <p:cNvSpPr/>
          <p:nvPr/>
        </p:nvSpPr>
        <p:spPr>
          <a:xfrm rot="0">
            <a:off x="1005840" y="1344168"/>
            <a:ext cx="228600" cy="91440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Icon 35"/>
          <p:cNvSpPr/>
          <p:nvPr/>
        </p:nvSpPr>
        <p:spPr>
          <a:xfrm rot="0">
            <a:off x="1005840" y="1417320"/>
            <a:ext cx="502920" cy="347472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Icon 36"/>
          <p:cNvSpPr/>
          <p:nvPr/>
        </p:nvSpPr>
        <p:spPr>
          <a:xfrm rot="0">
            <a:off x="1051560" y="2468880"/>
            <a:ext cx="384048" cy="475488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7" name="Icon 37"/>
          <p:cNvSpPr/>
          <p:nvPr/>
        </p:nvSpPr>
        <p:spPr>
          <a:xfrm rot="0">
            <a:off x="1124712" y="2606040"/>
            <a:ext cx="237744" cy="45720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" name="Icon 38"/>
          <p:cNvSpPr/>
          <p:nvPr/>
        </p:nvSpPr>
        <p:spPr>
          <a:xfrm rot="0">
            <a:off x="1124712" y="2715768"/>
            <a:ext cx="164592" cy="45720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" name="Icon 39"/>
          <p:cNvSpPr/>
          <p:nvPr/>
        </p:nvSpPr>
        <p:spPr>
          <a:xfrm rot="0">
            <a:off x="1005840" y="3858768"/>
            <a:ext cx="502920" cy="274320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0" name="Icon 40"/>
          <p:cNvSpPr/>
          <p:nvPr/>
        </p:nvSpPr>
        <p:spPr>
          <a:xfrm rot="0">
            <a:off x="1097280" y="3675888"/>
            <a:ext cx="320040" cy="20116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1" name="Icon 41"/>
          <p:cNvSpPr/>
          <p:nvPr/>
        </p:nvSpPr>
        <p:spPr>
          <a:xfrm rot="0">
            <a:off x="1115568" y="4709160"/>
            <a:ext cx="384048" cy="384048"/>
          </a:xfrm>
          <a:prstGeom prst="rect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Icon 42"/>
          <p:cNvSpPr/>
          <p:nvPr/>
        </p:nvSpPr>
        <p:spPr>
          <a:xfrm rot="0">
            <a:off x="1005840" y="4818888"/>
            <a:ext cx="384048" cy="38404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3" name="Icon 43"/>
          <p:cNvSpPr/>
          <p:nvPr/>
        </p:nvSpPr>
        <p:spPr>
          <a:xfrm rot="0">
            <a:off x="4863694" y="1097280"/>
            <a:ext cx="2451506" cy="685800"/>
          </a:xfrm>
          <a:prstGeom prst="rect">
            <a:avLst/>
          </a:prstGeom>
          <a:solidFill>
            <a:srgbClr val="8E9C8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4" name="Icon 44"/>
          <p:cNvSpPr/>
          <p:nvPr/>
        </p:nvSpPr>
        <p:spPr>
          <a:xfrm rot="0">
            <a:off x="5064862" y="1298448"/>
            <a:ext cx="146304" cy="64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5" name="Icon 45"/>
          <p:cNvSpPr/>
          <p:nvPr/>
        </p:nvSpPr>
        <p:spPr>
          <a:xfrm rot="0">
            <a:off x="5064862" y="1344168"/>
            <a:ext cx="329184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81"/>
          <p:cNvSpPr/>
          <p:nvPr/>
        </p:nvSpPr>
        <p:spPr>
          <a:xfrm>
            <a:off x="5503774" y="1188720"/>
            <a:ext cx="1737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16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Credentials</a:t>
            </a:r>
          </a:p>
        </p:txBody>
      </p:sp>
      <p:sp>
        <p:nvSpPr>
          <p:cNvPr id="47" name="Icon 47"/>
          <p:cNvSpPr/>
          <p:nvPr/>
        </p:nvSpPr>
        <p:spPr>
          <a:xfrm rot="0">
            <a:off x="5000854" y="2011680"/>
            <a:ext cx="2177186" cy="5669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8" name="Icon 48"/>
          <p:cNvSpPr/>
          <p:nvPr/>
        </p:nvSpPr>
        <p:spPr>
          <a:xfrm rot="0">
            <a:off x="5092294" y="2157984"/>
            <a:ext cx="164592" cy="274320"/>
          </a:xfrm>
          <a:prstGeom prst="rect">
            <a:avLst/>
          </a:prstGeom>
          <a:solidFill>
            <a:srgbClr val="8E9C8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82"/>
          <p:cNvSpPr/>
          <p:nvPr/>
        </p:nvSpPr>
        <p:spPr>
          <a:xfrm>
            <a:off x="5302606" y="2066544"/>
            <a:ext cx="190286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11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2026-06 ACLS card.pdf</a:t>
            </a:r>
          </a:p>
        </p:txBody>
      </p:sp>
      <p:sp>
        <p:nvSpPr>
          <p:cNvPr id="50" name="Icon 50"/>
          <p:cNvSpPr/>
          <p:nvPr/>
        </p:nvSpPr>
        <p:spPr>
          <a:xfrm rot="0">
            <a:off x="5000854" y="2724912"/>
            <a:ext cx="2177186" cy="5669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1" name="Icon 51"/>
          <p:cNvSpPr/>
          <p:nvPr/>
        </p:nvSpPr>
        <p:spPr>
          <a:xfrm rot="0">
            <a:off x="5092294" y="2871216"/>
            <a:ext cx="164592" cy="274320"/>
          </a:xfrm>
          <a:prstGeom prst="rect">
            <a:avLst/>
          </a:prstGeom>
          <a:solidFill>
            <a:srgbClr val="8E9C8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83"/>
          <p:cNvSpPr/>
          <p:nvPr/>
        </p:nvSpPr>
        <p:spPr>
          <a:xfrm>
            <a:off x="5302606" y="2779776"/>
            <a:ext cx="190286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11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2026-06 BLS card.pdf</a:t>
            </a:r>
          </a:p>
        </p:txBody>
      </p:sp>
      <p:sp>
        <p:nvSpPr>
          <p:cNvPr id="53" name="Icon 53"/>
          <p:cNvSpPr/>
          <p:nvPr/>
        </p:nvSpPr>
        <p:spPr>
          <a:xfrm rot="0">
            <a:off x="5000854" y="3438144"/>
            <a:ext cx="2177186" cy="5669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4" name="Icon 54"/>
          <p:cNvSpPr/>
          <p:nvPr/>
        </p:nvSpPr>
        <p:spPr>
          <a:xfrm rot="0">
            <a:off x="5092294" y="3584448"/>
            <a:ext cx="164592" cy="274320"/>
          </a:xfrm>
          <a:prstGeom prst="rect">
            <a:avLst/>
          </a:prstGeom>
          <a:solidFill>
            <a:srgbClr val="8E9C8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84"/>
          <p:cNvSpPr/>
          <p:nvPr/>
        </p:nvSpPr>
        <p:spPr>
          <a:xfrm>
            <a:off x="5302606" y="3493008"/>
            <a:ext cx="190286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l">
              <a:buNone/>
            </a:pPr>
            <a:r>
              <a:rPr lang="en-US" sz="11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2026-07 State license.pdf</a:t>
            </a:r>
          </a:p>
        </p:txBody>
      </p:sp>
      <p:sp>
        <p:nvSpPr>
          <p:cNvPr id="56" name="Icon 56"/>
          <p:cNvSpPr/>
          <p:nvPr/>
        </p:nvSpPr>
        <p:spPr>
          <a:xfrm rot="0">
            <a:off x="5000854" y="4251960"/>
            <a:ext cx="2177186" cy="502920"/>
          </a:xfrm>
          <a:prstGeom prst="roundRect">
            <a:avLst/>
          </a:prstGeom>
          <a:solidFill>
            <a:srgbClr val="B8975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86"/>
          <p:cNvSpPr/>
          <p:nvPr/>
        </p:nvSpPr>
        <p:spPr>
          <a:xfrm>
            <a:off x="5000854" y="4251960"/>
            <a:ext cx="217718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 algn="ctr">
              <a:buNone/>
            </a:pPr>
            <a:r>
              <a:rPr lang="en-US" sz="1200" dirty="0" b="1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Backed up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69" y="6306160"/>
            <a:ext cx="3657600" cy="307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Shape 1"/>
          <p:cNvSpPr/>
          <p:nvPr/>
        </p:nvSpPr>
        <p:spPr>
          <a:xfrm>
            <a:off x="7503201" y="1033455"/>
            <a:ext cx="2523927" cy="2523927"/>
          </a:xfrm>
          <a:prstGeom prst="roundRect">
            <a:avLst>
              <a:gd name="adj" fmla="val 5946"/>
            </a:avLst>
          </a:prstGeom>
          <a:solidFill>
            <a:srgbClr val="4F5E52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30" y="3300527"/>
            <a:ext cx="2523927" cy="2523927"/>
          </a:xfrm>
          <a:prstGeom prst="roundRect">
            <a:avLst>
              <a:gd name="adj" fmla="val 5946"/>
            </a:avLst>
          </a:prstGeom>
          <a:solidFill>
            <a:srgbClr val="8E9C84"/>
          </a:solidFill>
          <a:ln/>
        </p:spPr>
      </p:sp>
      <p:sp>
        <p:nvSpPr>
          <p:cNvPr id="5" name="Shape 3"/>
          <p:cNvSpPr/>
          <p:nvPr/>
        </p:nvSpPr>
        <p:spPr>
          <a:xfrm>
            <a:off x="8910371" y="3300527"/>
            <a:ext cx="2523927" cy="2523927"/>
          </a:xfrm>
          <a:prstGeom prst="roundRect">
            <a:avLst>
              <a:gd name="adj" fmla="val 5946"/>
            </a:avLst>
          </a:prstGeom>
          <a:solidFill>
            <a:srgbClr val="B8975A"/>
          </a:solidFill>
          <a:ln/>
        </p:spPr>
      </p:sp>
      <p:sp>
        <p:nvSpPr>
          <p:cNvPr id="6" name="Text 4"/>
          <p:cNvSpPr/>
          <p:nvPr/>
        </p:nvSpPr>
        <p:spPr>
          <a:xfrm>
            <a:off x="511150" y="914400"/>
            <a:ext cx="54864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spcAft>
                <a:spcPts val="4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Beyond the core documents</a:t>
            </a:r>
          </a:p>
          <a:p>
            <a:pPr indent="0" marL="0" algn="l">
              <a:buNone/>
            </a:pPr>
            <a:r>
              <a:rPr lang="en-US" sz="54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Training records</a:t>
            </a:r>
          </a:p>
        </p:txBody>
      </p:sp>
      <p:sp>
        <p:nvSpPr>
          <p:cNvPr id="7" name="Text 5"/>
          <p:cNvSpPr/>
          <p:nvPr/>
        </p:nvSpPr>
        <p:spPr>
          <a:xfrm>
            <a:off x="511150" y="4023360"/>
            <a:ext cx="502920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Once you leave a program, records can be harder to get. Request or download copies while you still have easy access.</a:t>
            </a:r>
          </a:p>
        </p:txBody>
      </p:sp>
      <p:sp>
        <p:nvSpPr>
          <p:cNvPr id="8" name="Text 6"/>
          <p:cNvSpPr/>
          <p:nvPr/>
        </p:nvSpPr>
        <p:spPr>
          <a:xfrm>
            <a:off x="511150" y="3063240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4000" dirty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Save them now</a:t>
            </a:r>
          </a:p>
        </p:txBody>
      </p:sp>
      <p:sp>
        <p:nvSpPr>
          <p:cNvPr id="10" name="Text 8"/>
          <p:cNvSpPr/>
          <p:nvPr/>
        </p:nvSpPr>
        <p:spPr>
          <a:xfrm>
            <a:off x="7622438" y="1124712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dirty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Dates</a:t>
            </a:r>
          </a:p>
        </p:txBody>
      </p:sp>
      <p:sp>
        <p:nvSpPr>
          <p:cNvPr id="11" name="Text 9"/>
          <p:cNvSpPr/>
          <p:nvPr/>
        </p:nvSpPr>
        <p:spPr>
          <a:xfrm>
            <a:off x="7622438" y="1901952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0" dirty="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Rotation and program dates</a:t>
            </a:r>
          </a:p>
        </p:txBody>
      </p:sp>
      <p:sp>
        <p:nvSpPr>
          <p:cNvPr id="12" name="Shape 10"/>
          <p:cNvSpPr/>
          <p:nvPr/>
        </p:nvSpPr>
        <p:spPr>
          <a:xfrm>
            <a:off x="7503201" y="1851843"/>
            <a:ext cx="2523927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22438" y="2542032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Exact start and end dates for each.</a:t>
            </a:r>
          </a:p>
        </p:txBody>
      </p:sp>
      <p:sp>
        <p:nvSpPr>
          <p:cNvPr id="14" name="Text 12"/>
          <p:cNvSpPr/>
          <p:nvPr/>
        </p:nvSpPr>
        <p:spPr>
          <a:xfrm>
            <a:off x="6215177" y="339242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dirty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Logs</a:t>
            </a:r>
          </a:p>
        </p:txBody>
      </p:sp>
      <p:sp>
        <p:nvSpPr>
          <p:cNvPr id="15" name="Text 13"/>
          <p:cNvSpPr/>
          <p:nvPr/>
        </p:nvSpPr>
        <p:spPr>
          <a:xfrm>
            <a:off x="6215177" y="4169664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0" dirty="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Procedure and case logs</a:t>
            </a:r>
          </a:p>
        </p:txBody>
      </p:sp>
      <p:sp>
        <p:nvSpPr>
          <p:cNvPr id="16" name="Shape 14"/>
          <p:cNvSpPr/>
          <p:nvPr/>
        </p:nvSpPr>
        <p:spPr>
          <a:xfrm>
            <a:off x="6096030" y="4118915"/>
            <a:ext cx="2523927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5177" y="480974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counts support privilege requests later.</a:t>
            </a:r>
          </a:p>
        </p:txBody>
      </p:sp>
      <p:sp>
        <p:nvSpPr>
          <p:cNvPr id="18" name="Text 16"/>
          <p:cNvSpPr/>
          <p:nvPr/>
        </p:nvSpPr>
        <p:spPr>
          <a:xfrm>
            <a:off x="9029700" y="3392424"/>
            <a:ext cx="22860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dirty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Evals</a:t>
            </a:r>
          </a:p>
        </p:txBody>
      </p:sp>
      <p:sp>
        <p:nvSpPr>
          <p:cNvPr id="19" name="Text 17"/>
          <p:cNvSpPr/>
          <p:nvPr/>
        </p:nvSpPr>
        <p:spPr>
          <a:xfrm>
            <a:off x="9029700" y="4169664"/>
            <a:ext cx="22860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0" dirty="0" b="1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Evaluations and contacts</a:t>
            </a:r>
          </a:p>
        </p:txBody>
      </p:sp>
      <p:sp>
        <p:nvSpPr>
          <p:cNvPr id="20" name="Shape 18"/>
          <p:cNvSpPr/>
          <p:nvPr/>
        </p:nvSpPr>
        <p:spPr>
          <a:xfrm>
            <a:off x="8910371" y="4118915"/>
            <a:ext cx="2523927" cy="0"/>
          </a:xfrm>
          <a:prstGeom prst="line">
            <a:avLst/>
          </a:prstGeom>
          <a:noFill/>
          <a:ln w="635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029700" y="4809744"/>
            <a:ext cx="22860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dirty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Plus your program director's contact info.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548640" y="3108960"/>
            <a:ext cx="2072030" cy="3749040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4" name="Text 2"/>
          <p:cNvSpPr/>
          <p:nvPr/>
        </p:nvSpPr>
        <p:spPr>
          <a:xfrm>
            <a:off x="713232" y="329184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28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Vaccines</a:t>
            </a:r>
          </a:p>
        </p:txBody>
      </p:sp>
      <p:sp>
        <p:nvSpPr>
          <p:cNvPr id="5" name="Text 3"/>
          <p:cNvSpPr/>
          <p:nvPr/>
        </p:nvSpPr>
        <p:spPr>
          <a:xfrm>
            <a:off x="713232" y="406908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Immunization records</a:t>
            </a:r>
          </a:p>
        </p:txBody>
      </p:sp>
      <p:sp>
        <p:nvSpPr>
          <p:cNvPr id="6" name="Text 4"/>
          <p:cNvSpPr/>
          <p:nvPr/>
        </p:nvSpPr>
        <p:spPr>
          <a:xfrm>
            <a:off x="713232" y="4800600"/>
            <a:ext cx="179771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Titers and vaccine dates.</a:t>
            </a:r>
          </a:p>
        </p:txBody>
      </p:sp>
      <p:sp>
        <p:nvSpPr>
          <p:cNvPr id="7" name="Shape 5"/>
          <p:cNvSpPr/>
          <p:nvPr/>
        </p:nvSpPr>
        <p:spPr>
          <a:xfrm>
            <a:off x="2803550" y="3108960"/>
            <a:ext cx="2072030" cy="3749040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8" name="Text 6"/>
          <p:cNvSpPr/>
          <p:nvPr/>
        </p:nvSpPr>
        <p:spPr>
          <a:xfrm>
            <a:off x="2968142" y="329184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28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TB</a:t>
            </a:r>
          </a:p>
        </p:txBody>
      </p:sp>
      <p:sp>
        <p:nvSpPr>
          <p:cNvPr id="9" name="Text 7"/>
          <p:cNvSpPr/>
          <p:nvPr/>
        </p:nvSpPr>
        <p:spPr>
          <a:xfrm>
            <a:off x="2968142" y="406908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TB screening</a:t>
            </a:r>
          </a:p>
        </p:txBody>
      </p:sp>
      <p:sp>
        <p:nvSpPr>
          <p:cNvPr id="10" name="Text 8"/>
          <p:cNvSpPr/>
          <p:nvPr/>
        </p:nvSpPr>
        <p:spPr>
          <a:xfrm>
            <a:off x="2968142" y="4800600"/>
            <a:ext cx="179771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Most recent result and its date.</a:t>
            </a:r>
          </a:p>
        </p:txBody>
      </p:sp>
      <p:sp>
        <p:nvSpPr>
          <p:cNvPr id="11" name="Shape 9"/>
          <p:cNvSpPr/>
          <p:nvPr/>
        </p:nvSpPr>
        <p:spPr>
          <a:xfrm>
            <a:off x="5058461" y="3108960"/>
            <a:ext cx="2072030" cy="3749040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12" name="Text 10"/>
          <p:cNvSpPr/>
          <p:nvPr/>
        </p:nvSpPr>
        <p:spPr>
          <a:xfrm>
            <a:off x="5223053" y="329184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28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Claims</a:t>
            </a:r>
          </a:p>
        </p:txBody>
      </p:sp>
      <p:sp>
        <p:nvSpPr>
          <p:cNvPr id="13" name="Text 11"/>
          <p:cNvSpPr/>
          <p:nvPr/>
        </p:nvSpPr>
        <p:spPr>
          <a:xfrm>
            <a:off x="5223053" y="406908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Malpractice history</a:t>
            </a:r>
          </a:p>
        </p:txBody>
      </p:sp>
      <p:sp>
        <p:nvSpPr>
          <p:cNvPr id="14" name="Text 12"/>
          <p:cNvSpPr/>
          <p:nvPr/>
        </p:nvSpPr>
        <p:spPr>
          <a:xfrm>
            <a:off x="5223053" y="4800600"/>
            <a:ext cx="179771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Coverage certificates or face sheets, plus any claims.</a:t>
            </a:r>
          </a:p>
        </p:txBody>
      </p:sp>
      <p:sp>
        <p:nvSpPr>
          <p:cNvPr id="15" name="Shape 13"/>
          <p:cNvSpPr/>
          <p:nvPr/>
        </p:nvSpPr>
        <p:spPr>
          <a:xfrm>
            <a:off x="7313371" y="3108960"/>
            <a:ext cx="2072030" cy="3749040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16" name="Text 14"/>
          <p:cNvSpPr/>
          <p:nvPr/>
        </p:nvSpPr>
        <p:spPr>
          <a:xfrm>
            <a:off x="7477963" y="329184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28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LEIE</a:t>
            </a:r>
          </a:p>
        </p:txBody>
      </p:sp>
      <p:sp>
        <p:nvSpPr>
          <p:cNvPr id="17" name="Text 15"/>
          <p:cNvSpPr/>
          <p:nvPr/>
        </p:nvSpPr>
        <p:spPr>
          <a:xfrm>
            <a:off x="7477963" y="406908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Exclusions</a:t>
            </a:r>
          </a:p>
        </p:txBody>
      </p:sp>
      <p:sp>
        <p:nvSpPr>
          <p:cNvPr id="18" name="Text 16"/>
          <p:cNvSpPr/>
          <p:nvPr/>
        </p:nvSpPr>
        <p:spPr>
          <a:xfrm>
            <a:off x="7477963" y="4800600"/>
            <a:ext cx="179771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Hospitals and plans check lists like the OIG LEIE.</a:t>
            </a:r>
          </a:p>
        </p:txBody>
      </p:sp>
      <p:sp>
        <p:nvSpPr>
          <p:cNvPr id="19" name="Text 17"/>
          <p:cNvSpPr/>
          <p:nvPr/>
        </p:nvSpPr>
        <p:spPr>
          <a:xfrm>
            <a:off x="548640" y="777240"/>
            <a:ext cx="66751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spcAft>
                <a:spcPts val="4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Records about you</a:t>
            </a:r>
          </a:p>
          <a:p>
            <a:pPr indent="0" marL="0" algn="l">
              <a:buNone/>
            </a:pPr>
            <a:r>
              <a:rPr lang="en-US" sz="48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Health and background</a:t>
            </a:r>
          </a:p>
        </p:txBody>
      </p:sp>
      <p:sp>
        <p:nvSpPr>
          <p:cNvPr id="20" name="Text 18"/>
          <p:cNvSpPr/>
          <p:nvPr/>
        </p:nvSpPr>
        <p:spPr>
          <a:xfrm>
            <a:off x="7589520" y="777240"/>
            <a:ext cx="4050792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2200" dirty="0" b="1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 ready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Hospitals and health plans will ask about each of these. Keep the records together and answer every question honestly.</a:t>
            </a:r>
          </a:p>
        </p:txBody>
      </p:sp>
      <p:sp>
        <p:nvSpPr>
          <p:cNvPr id="21" name="Shape 91"/>
          <p:cNvSpPr/>
          <p:nvPr/>
        </p:nvSpPr>
        <p:spPr>
          <a:xfrm>
            <a:off x="9568282" y="3108960"/>
            <a:ext cx="2072030" cy="3749040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22" name="Text 92"/>
          <p:cNvSpPr/>
          <p:nvPr/>
        </p:nvSpPr>
        <p:spPr>
          <a:xfrm>
            <a:off x="9732874" y="329184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28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Checks</a:t>
            </a:r>
          </a:p>
        </p:txBody>
      </p:sp>
      <p:sp>
        <p:nvSpPr>
          <p:cNvPr id="23" name="Text 93"/>
          <p:cNvSpPr/>
          <p:nvPr/>
        </p:nvSpPr>
        <p:spPr>
          <a:xfrm>
            <a:off x="9732874" y="4069080"/>
            <a:ext cx="179771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7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Background checks</a:t>
            </a:r>
          </a:p>
        </p:txBody>
      </p:sp>
      <p:sp>
        <p:nvSpPr>
          <p:cNvPr id="24" name="Text 94"/>
          <p:cNvSpPr/>
          <p:nvPr/>
        </p:nvSpPr>
        <p:spPr>
          <a:xfrm>
            <a:off x="9732874" y="4800600"/>
            <a:ext cx="179771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Be ready to explain anything that shows up.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2069" y="6306160"/>
            <a:ext cx="3657600" cy="307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Text 1"/>
          <p:cNvSpPr/>
          <p:nvPr/>
        </p:nvSpPr>
        <p:spPr>
          <a:xfrm>
            <a:off x="658368" y="4434840"/>
            <a:ext cx="6263640" cy="16916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4800" dirty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Three terms to know</a:t>
            </a:r>
          </a:p>
        </p:txBody>
      </p:sp>
      <p:sp>
        <p:nvSpPr>
          <p:cNvPr id="4" name="Shape 2"/>
          <p:cNvSpPr/>
          <p:nvPr/>
        </p:nvSpPr>
        <p:spPr>
          <a:xfrm flipH="1" flipV="1">
            <a:off x="7971465" y="-13990"/>
            <a:ext cx="3290560" cy="4781946"/>
          </a:xfrm>
          <a:prstGeom prst="snip1Rect">
            <a:avLst/>
          </a:prstGeom>
          <a:solidFill>
            <a:srgbClr val="8E9C84"/>
          </a:solidFill>
          <a:ln/>
        </p:spPr>
      </p:sp>
      <p:sp>
        <p:nvSpPr>
          <p:cNvPr id="5" name="Shape 3"/>
          <p:cNvSpPr/>
          <p:nvPr/>
        </p:nvSpPr>
        <p:spPr>
          <a:xfrm flipH="1" flipV="1">
            <a:off x="4680814" y="-13990"/>
            <a:ext cx="3290560" cy="3790554"/>
          </a:xfrm>
          <a:prstGeom prst="snip1Rect">
            <a:avLst/>
          </a:prstGeom>
          <a:solidFill>
            <a:srgbClr val="4F5E52"/>
          </a:solidFill>
          <a:ln/>
        </p:spPr>
      </p:sp>
      <p:sp>
        <p:nvSpPr>
          <p:cNvPr id="6" name="Shape 4"/>
          <p:cNvSpPr/>
          <p:nvPr/>
        </p:nvSpPr>
        <p:spPr>
          <a:xfrm flipH="1" flipV="1">
            <a:off x="1390254" y="-13990"/>
            <a:ext cx="3290560" cy="2611252"/>
          </a:xfrm>
          <a:prstGeom prst="snip1Rect">
            <a:avLst/>
          </a:prstGeom>
          <a:solidFill>
            <a:srgbClr val="8E9C84"/>
          </a:solidFill>
          <a:ln/>
        </p:spPr>
      </p:sp>
      <p:sp>
        <p:nvSpPr>
          <p:cNvPr id="7" name="Text 5"/>
          <p:cNvSpPr/>
          <p:nvPr/>
        </p:nvSpPr>
        <p:spPr>
          <a:xfrm>
            <a:off x="8264347" y="2450592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4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03</a:t>
            </a:r>
          </a:p>
        </p:txBody>
      </p:sp>
      <p:sp>
        <p:nvSpPr>
          <p:cNvPr id="8" name="Text 6"/>
          <p:cNvSpPr/>
          <p:nvPr/>
        </p:nvSpPr>
        <p:spPr>
          <a:xfrm>
            <a:off x="4973422" y="1458468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4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02</a:t>
            </a:r>
          </a:p>
        </p:txBody>
      </p:sp>
      <p:sp>
        <p:nvSpPr>
          <p:cNvPr id="9" name="Text 7"/>
          <p:cNvSpPr/>
          <p:nvPr/>
        </p:nvSpPr>
        <p:spPr>
          <a:xfrm>
            <a:off x="1682496" y="279806"/>
            <a:ext cx="1280160" cy="7315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44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01</a:t>
            </a:r>
          </a:p>
        </p:txBody>
      </p:sp>
      <p:sp>
        <p:nvSpPr>
          <p:cNvPr id="10" name="Text 8"/>
          <p:cNvSpPr/>
          <p:nvPr/>
        </p:nvSpPr>
        <p:spPr>
          <a:xfrm>
            <a:off x="8264347" y="3209544"/>
            <a:ext cx="2724912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2200" dirty="0" b="1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Payer enrollment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Registering with Medicare, Medicaid, and insurers so your care can be billed.</a:t>
            </a:r>
          </a:p>
        </p:txBody>
      </p:sp>
      <p:sp>
        <p:nvSpPr>
          <p:cNvPr id="11" name="Text 9"/>
          <p:cNvSpPr/>
          <p:nvPr/>
        </p:nvSpPr>
        <p:spPr>
          <a:xfrm>
            <a:off x="4973422" y="2217420"/>
            <a:ext cx="2724912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2200" dirty="0" b="1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Privileging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a hospital lets you do, based on your training and competence.</a:t>
            </a:r>
          </a:p>
        </p:txBody>
      </p:sp>
      <p:sp>
        <p:nvSpPr>
          <p:cNvPr id="12" name="Text 10"/>
          <p:cNvSpPr/>
          <p:nvPr/>
        </p:nvSpPr>
        <p:spPr>
          <a:xfrm>
            <a:off x="1682496" y="1038758"/>
            <a:ext cx="2724912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2200" dirty="0" b="1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Credentialing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Verifying your education, training, licensure, and history before you practice.</a:t>
            </a:r>
          </a:p>
        </p:txBody>
      </p:sp>
      <p:sp>
        <p:nvSpPr>
          <p:cNvPr id="13" name="Text 11"/>
          <p:cNvSpPr/>
          <p:nvPr/>
        </p:nvSpPr>
        <p:spPr>
          <a:xfrm>
            <a:off x="6955841" y="5029200"/>
            <a:ext cx="4306824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These steps are related but separate, and often run at the same time. Each draws on the same core records about you.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03290" y="6306160"/>
            <a:ext cx="3657600" cy="307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 algn="l">
              <a:buNone/>
            </a:pPr>
            <a:r>
              <a:rPr lang="en-US" sz="1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All Things Credentialing</a:t>
            </a:r>
          </a:p>
        </p:txBody>
      </p:sp>
      <p:sp>
        <p:nvSpPr>
          <p:cNvPr id="3" name="Text 1"/>
          <p:cNvSpPr/>
          <p:nvPr/>
        </p:nvSpPr>
        <p:spPr>
          <a:xfrm>
            <a:off x="6203290" y="822960"/>
            <a:ext cx="5486400" cy="301752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spcAft>
                <a:spcPts val="600"/>
              </a:spcAft>
              <a:buNone/>
            </a:pPr>
            <a:r>
              <a:rPr lang="en-US" sz="1600" dirty="0" b="1" i="0">
                <a:solidFill>
                  <a:srgbClr val="B8975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Keep your file moving</a:t>
            </a:r>
          </a:p>
          <a:p>
            <a:pPr indent="0" marL="0" algn="l">
              <a:buNone/>
            </a:pPr>
            <a:r>
              <a:rPr lang="en-US" sz="44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Common delays and how to avoid them</a:t>
            </a:r>
          </a:p>
        </p:txBody>
      </p:sp>
      <p:sp>
        <p:nvSpPr>
          <p:cNvPr id="4" name="Text 2"/>
          <p:cNvSpPr/>
          <p:nvPr/>
        </p:nvSpPr>
        <p:spPr>
          <a:xfrm>
            <a:off x="6203290" y="4114800"/>
            <a:ext cx="53035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spcAft>
                <a:spcPts val="400"/>
              </a:spcAft>
              <a:buNone/>
            </a:pPr>
            <a:r>
              <a:rPr lang="en-US" sz="2200" dirty="0" b="1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good news</a:t>
            </a:r>
          </a:p>
          <a:p>
            <a:pPr algn="l" indent="0" marL="0">
              <a:lnSpc>
                <a:spcPct val="130000"/>
              </a:lnSpc>
              <a:buNone/>
            </a:pPr>
            <a:r>
              <a:rPr lang="en-US" sz="16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Each of these is in your control. A little care up front keeps your application moving.</a:t>
            </a:r>
          </a:p>
        </p:txBody>
      </p:sp>
      <p:sp>
        <p:nvSpPr>
          <p:cNvPr id="5" name="Shape 3"/>
          <p:cNvSpPr/>
          <p:nvPr/>
        </p:nvSpPr>
        <p:spPr>
          <a:xfrm>
            <a:off x="685800" y="868680"/>
            <a:ext cx="2331720" cy="2331720"/>
          </a:xfrm>
          <a:prstGeom prst="roundRect">
            <a:avLst>
              <a:gd name="adj" fmla="val 10281"/>
            </a:avLst>
          </a:prstGeom>
          <a:solidFill>
            <a:srgbClr val="4F5E52"/>
          </a:solidFill>
          <a:ln/>
        </p:spPr>
      </p:sp>
      <p:sp>
        <p:nvSpPr>
          <p:cNvPr id="6" name="Shape 4"/>
          <p:cNvSpPr/>
          <p:nvPr/>
        </p:nvSpPr>
        <p:spPr>
          <a:xfrm>
            <a:off x="3163824" y="868680"/>
            <a:ext cx="2331720" cy="2331720"/>
          </a:xfrm>
          <a:prstGeom prst="roundRect">
            <a:avLst>
              <a:gd name="adj" fmla="val 10281"/>
            </a:avLst>
          </a:prstGeom>
          <a:solidFill>
            <a:srgbClr val="5E6B60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3346704"/>
            <a:ext cx="2331720" cy="2331720"/>
          </a:xfrm>
          <a:prstGeom prst="roundRect">
            <a:avLst>
              <a:gd name="adj" fmla="val 10281"/>
            </a:avLst>
          </a:prstGeom>
          <a:solidFill>
            <a:srgbClr val="B8975A"/>
          </a:solidFill>
          <a:ln/>
        </p:spPr>
      </p:sp>
      <p:sp>
        <p:nvSpPr>
          <p:cNvPr id="8" name="Shape 6"/>
          <p:cNvSpPr/>
          <p:nvPr/>
        </p:nvSpPr>
        <p:spPr>
          <a:xfrm>
            <a:off x="3163824" y="3346704"/>
            <a:ext cx="2331720" cy="2331720"/>
          </a:xfrm>
          <a:prstGeom prst="roundRect">
            <a:avLst>
              <a:gd name="adj" fmla="val 10281"/>
            </a:avLst>
          </a:prstGeom>
          <a:solidFill>
            <a:srgbClr val="8E9C84"/>
          </a:solidFill>
          <a:ln/>
        </p:spPr>
      </p:sp>
      <p:sp>
        <p:nvSpPr>
          <p:cNvPr id="9" name="Text 7"/>
          <p:cNvSpPr/>
          <p:nvPr/>
        </p:nvSpPr>
        <p:spPr>
          <a:xfrm>
            <a:off x="886968" y="1097280"/>
            <a:ext cx="19659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9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Unexplained gaps</a:t>
            </a:r>
          </a:p>
          <a:p>
            <a:pPr algn="l" indent="0" marL="0"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Explain any time gap in writing, up front.</a:t>
            </a:r>
          </a:p>
        </p:txBody>
      </p:sp>
      <p:sp>
        <p:nvSpPr>
          <p:cNvPr id="10" name="Text 8"/>
          <p:cNvSpPr/>
          <p:nvPr/>
        </p:nvSpPr>
        <p:spPr>
          <a:xfrm>
            <a:off x="3364992" y="1097280"/>
            <a:ext cx="19659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9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Mismatched dates</a:t>
            </a:r>
          </a:p>
          <a:p>
            <a:pPr algn="l" indent="0" marL="0"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Use the exact same dates on your CV, applications, and certificates.</a:t>
            </a:r>
          </a:p>
        </p:txBody>
      </p:sp>
      <p:sp>
        <p:nvSpPr>
          <p:cNvPr id="11" name="Text 9"/>
          <p:cNvSpPr/>
          <p:nvPr/>
        </p:nvSpPr>
        <p:spPr>
          <a:xfrm>
            <a:off x="886968" y="3575304"/>
            <a:ext cx="19659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9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Missing signatures</a:t>
            </a:r>
          </a:p>
          <a:p>
            <a:pPr algn="l" indent="0" marL="0"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Sign and date every attestation and release page.</a:t>
            </a:r>
          </a:p>
        </p:txBody>
      </p:sp>
      <p:sp>
        <p:nvSpPr>
          <p:cNvPr id="12" name="Text 10"/>
          <p:cNvSpPr/>
          <p:nvPr/>
        </p:nvSpPr>
        <p:spPr>
          <a:xfrm>
            <a:off x="3364992" y="3575304"/>
            <a:ext cx="19659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900" dirty="0" b="1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Slow replies</a:t>
            </a:r>
          </a:p>
          <a:p>
            <a:pPr algn="l" indent="0" marL="0">
              <a:buNone/>
            </a:pPr>
            <a:r>
              <a:rPr lang="en-US" sz="1400" dirty="0" b="0" i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Answer coordinator requests quickly. Your file can't move until you do.</a:t>
            </a:r>
          </a:p>
        </p:txBody>
      </p:sp>
      <p:sp>
        <p:nvSpPr>
          <p:cNvPr id="13" name="Shape 11"/>
          <p:cNvSpPr/>
          <p:nvPr/>
        </p:nvSpPr>
        <p:spPr>
          <a:xfrm>
            <a:off x="3090672" y="685800"/>
            <a:ext cx="0" cy="5175504"/>
          </a:xfrm>
          <a:prstGeom prst="line">
            <a:avLst/>
          </a:prstGeom>
          <a:noFill/>
          <a:ln w="6350">
            <a:solidFill>
              <a:srgbClr val="4F5E5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02920" y="3273552"/>
            <a:ext cx="5175504" cy="0"/>
          </a:xfrm>
          <a:prstGeom prst="line">
            <a:avLst/>
          </a:prstGeom>
          <a:noFill/>
          <a:ln w="6350">
            <a:solidFill>
              <a:srgbClr val="4F5E52"/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EE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096030" y="0"/>
            <a:ext cx="6096030" cy="6858000"/>
          </a:xfrm>
          <a:prstGeom prst="rect">
            <a:avLst/>
          </a:prstGeom>
          <a:solidFill>
            <a:srgbClr val="5E6B60"/>
          </a:solidFill>
          <a:ln/>
        </p:spPr>
      </p:sp>
      <p:sp>
        <p:nvSpPr>
          <p:cNvPr id="5" name="Text 3"/>
          <p:cNvSpPr/>
          <p:nvPr/>
        </p:nvSpPr>
        <p:spPr>
          <a:xfrm>
            <a:off x="1373429" y="1097280"/>
            <a:ext cx="4663440" cy="24688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 algn="l">
              <a:buNone/>
            </a:pPr>
            <a:r>
              <a:rPr lang="en-US" sz="6000" dirty="0" b="0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Questions?</a:t>
            </a:r>
          </a:p>
        </p:txBody>
      </p:sp>
      <p:sp>
        <p:nvSpPr>
          <p:cNvPr id="6" name="Text 4"/>
          <p:cNvSpPr/>
          <p:nvPr/>
        </p:nvSpPr>
        <p:spPr>
          <a:xfrm>
            <a:off x="1373429" y="4114800"/>
            <a:ext cx="4389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 b="0" i="0">
                <a:solidFill>
                  <a:srgbClr val="4F5E5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Nothing is too basic. If you're wondering about it, someone else probably is too.</a:t>
            </a:r>
          </a:p>
        </p:txBody>
      </p:sp>
      <p:sp>
        <p:nvSpPr>
          <p:cNvPr id="8" name="Shape 6"/>
          <p:cNvSpPr/>
          <p:nvPr/>
        </p:nvSpPr>
        <p:spPr>
          <a:xfrm>
            <a:off x="6096030" y="5064587"/>
            <a:ext cx="6096030" cy="927384"/>
          </a:xfrm>
          <a:prstGeom prst="rect">
            <a:avLst/>
          </a:prstGeom>
          <a:solidFill>
            <a:srgbClr val="8E9C84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0"/>
            <a:ext cx="1137056" cy="3715573"/>
          </a:xfrm>
          <a:prstGeom prst="rect">
            <a:avLst/>
          </a:prstGeom>
          <a:solidFill>
            <a:srgbClr val="4F5E52"/>
          </a:solidFill>
          <a:ln/>
        </p:spPr>
      </p:sp>
      <p:sp>
        <p:nvSpPr>
          <p:cNvPr id="13" name="Text 11"/>
          <p:cNvSpPr/>
          <p:nvPr/>
        </p:nvSpPr>
        <p:spPr>
          <a:xfrm>
            <a:off x="1373429" y="5852160"/>
            <a:ext cx="4389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600" dirty="0" b="1" i="0">
                <a:solidFill>
                  <a:srgbClr val="4F5E52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Made By: All Things Credentialing</a:t>
            </a:r>
          </a:p>
        </p:txBody>
      </p:sp>
      <p:sp>
        <p:nvSpPr>
          <p:cNvPr id="14" name="Icon 14"/>
          <p:cNvSpPr/>
          <p:nvPr/>
        </p:nvSpPr>
        <p:spPr>
          <a:xfrm rot="0">
            <a:off x="7772400" y="1600200"/>
            <a:ext cx="2743200" cy="1828800"/>
          </a:xfrm>
          <a:prstGeom prst="roundRect">
            <a:avLst/>
          </a:prstGeom>
          <a:noFill/>
          <a:ln w="381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Icon 15"/>
          <p:cNvSpPr/>
          <p:nvPr/>
        </p:nvSpPr>
        <p:spPr>
          <a:xfrm rot="0">
            <a:off x="7772400" y="1600200"/>
            <a:ext cx="2743200" cy="384048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Icon 16"/>
          <p:cNvSpPr/>
          <p:nvPr/>
        </p:nvSpPr>
        <p:spPr>
          <a:xfrm rot="0">
            <a:off x="8046720" y="2194560"/>
            <a:ext cx="731520" cy="731520"/>
          </a:xfrm>
          <a:prstGeom prst="ellipse">
            <a:avLst/>
          </a:prstGeom>
          <a:noFill/>
          <a:ln w="3175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Icon 17"/>
          <p:cNvSpPr/>
          <p:nvPr/>
        </p:nvSpPr>
        <p:spPr>
          <a:xfrm rot="0">
            <a:off x="9006840" y="2286000"/>
            <a:ext cx="118872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Icon 18"/>
          <p:cNvSpPr/>
          <p:nvPr/>
        </p:nvSpPr>
        <p:spPr>
          <a:xfrm rot="0">
            <a:off x="9006840" y="2560320"/>
            <a:ext cx="91440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Icon 19"/>
          <p:cNvSpPr/>
          <p:nvPr/>
        </p:nvSpPr>
        <p:spPr>
          <a:xfrm rot="0">
            <a:off x="9006840" y="2834640"/>
            <a:ext cx="1051560" cy="82296"/>
          </a:xfrm>
          <a:prstGeom prst="rect">
            <a:avLst/>
          </a:prstGeom>
          <a:solidFill>
            <a:srgbClr val="F6EED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Icon 20"/>
          <p:cNvSpPr/>
          <p:nvPr/>
        </p:nvSpPr>
        <p:spPr>
          <a:xfrm rot="0">
            <a:off x="10012680" y="3017520"/>
            <a:ext cx="777240" cy="777240"/>
          </a:xfrm>
          <a:prstGeom prst="ellipse">
            <a:avLst/>
          </a:prstGeom>
          <a:solidFill>
            <a:srgbClr val="B8975A"/>
          </a:solidFill>
          <a:ln w="38100">
            <a:solidFill>
              <a:srgbClr val="5E6B6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Icon 21"/>
          <p:cNvSpPr/>
          <p:nvPr/>
        </p:nvSpPr>
        <p:spPr>
          <a:xfrm rot="0">
            <a:off x="10177272" y="3182112"/>
            <a:ext cx="448056" cy="448056"/>
          </a:xfrm>
          <a:prstGeom prst="ellipse">
            <a:avLst/>
          </a:prstGeom>
          <a:noFill/>
          <a:ln w="25400">
            <a:solidFill>
              <a:srgbClr val="F6EEDD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97"/>
          <p:cNvSpPr/>
          <p:nvPr/>
        </p:nvSpPr>
        <p:spPr>
          <a:xfrm>
            <a:off x="6096305" y="5064862"/>
            <a:ext cx="6096305" cy="9272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dirty="0" b="0" i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Thank you, and welcome to residency.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alew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oppi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All Things Credentialing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Credentialing 101 for New Residents</dc:title>
  <dc:subject>Credentialing 101 for New Residents</dc:subject>
  <dc:creator>All Things Credentialing</dc:creator>
  <cp:lastModifiedBy>All Things Credentialing</cp:lastModifiedBy>
  <cp:revision>1</cp:revision>
  <dcterms:created xsi:type="dcterms:W3CDTF">2026-11-01T00:27:09Z</dcterms:created>
  <dcterms:modified xsi:type="dcterms:W3CDTF">2026-11-01T00:27:09Z</dcterms:modified>
</cp:coreProperties>
</file>