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62" r:id="rId8"/>
    <p:sldId id="267" r:id="rId13"/>
    <p:sldId id="263" r:id="rId9"/>
    <p:sldId id="273" r:id="rId19"/>
    <p:sldId id="265" r:id="rId11"/>
    <p:sldId id="257" r:id="rId3"/>
    <p:sldId id="269" r:id="rId15"/>
    <p:sldId id="260" r:id="rId6"/>
    <p:sldId id="261" r:id="rId7"/>
    <p:sldId id="272" r:id="rId18"/>
    <p:sldId id="266" r:id="rId12"/>
    <p:sldId id="271" r:id="rId17"/>
    <p:sldId id="258" r:id="rId4"/>
    <p:sldId id="268" r:id="rId14"/>
    <p:sldId id="276" r:id="rId27"/>
    <p:sldId id="275" r:id="rId21"/>
  </p:sld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7.xml"/><Relationship Id="rId4" Type="http://schemas.openxmlformats.org/officeDocument/2006/relationships/slide" Target="slides/slide14.xml"/><Relationship Id="rId6" Type="http://schemas.openxmlformats.org/officeDocument/2006/relationships/slide" Target="slides/slide9.xml"/><Relationship Id="rId7" Type="http://schemas.openxmlformats.org/officeDocument/2006/relationships/slide" Target="slides/slide10.xml"/><Relationship Id="rId8" Type="http://schemas.openxmlformats.org/officeDocument/2006/relationships/slide" Target="slides/slide2.xml"/><Relationship Id="rId9" Type="http://schemas.openxmlformats.org/officeDocument/2006/relationships/slide" Target="slides/slide4.xml"/><Relationship Id="rId11" Type="http://schemas.openxmlformats.org/officeDocument/2006/relationships/slide" Target="slides/slide6.xml"/><Relationship Id="rId12" Type="http://schemas.openxmlformats.org/officeDocument/2006/relationships/slide" Target="slides/slide12.xml"/><Relationship Id="rId13" Type="http://schemas.openxmlformats.org/officeDocument/2006/relationships/slide" Target="slides/slide3.xml"/><Relationship Id="rId14" Type="http://schemas.openxmlformats.org/officeDocument/2006/relationships/slide" Target="slides/slide15.xml"/><Relationship Id="rId15" Type="http://schemas.openxmlformats.org/officeDocument/2006/relationships/slide" Target="slides/slide8.xml"/><Relationship Id="rId17" Type="http://schemas.openxmlformats.org/officeDocument/2006/relationships/slide" Target="slides/slide13.xml"/><Relationship Id="rId18" Type="http://schemas.openxmlformats.org/officeDocument/2006/relationships/slide" Target="slides/slide11.xml"/><Relationship Id="rId19" Type="http://schemas.openxmlformats.org/officeDocument/2006/relationships/slide" Target="slides/slide5.xml"/><Relationship Id="rId21" Type="http://schemas.openxmlformats.org/officeDocument/2006/relationships/slide" Target="slides/slide17.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27"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short session explains hospital credentialing in plain English, so no background is needed. By the end, you will know what credentialing is, why hospitals do it, and how a doctor or other provider gets approved to care for patients. We will define each new term the first time it comes up.</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one is the application. The provider fills out the hospital's forms and sends in documents such as a CV (a resume for clinicians), licenses, DEA registration (the federal registration needed to prescribe controlled drugs), board certificate, proof of malpractice insurance, and a photo ID. They also sign a release, which gives the hospital permission to check their background, and attestations, which are signed statements that their answers about health, discipline, and lawsuits are true. The clock usually starts only when the application is complete, so missing pieces slow everything down.</a:t>
            </a:r>
          </a:p>
          <a:p>
            <a:r>
              <a:rPr lang="en-US" dirty="0"/>
              <a:t>Sources: CMS 42 CFR 482.22: https://www.ecfr.gov/current/title-42/chapter-IV/subchapter-G/part-482/subpart-C/section-482.22 ; The Joint Commission Medical Staff (MS) standards: https://www.jointcommission.org ; DEA: https://www.deadiversion.usdoj.gov</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a provider needs to start before the full approval path is finished. Temporary privileges are short-term approval for that, used when there is an urgent patient-care need or when a complete, clean application is just waiting on the committee; they are granted by the CEO or a designee on the recommendation of medical staff leaders, and per The Joint Commission (standard MS.06.01.13) they are limited to 120 days. FPPE, Focused Professional Practice Evaluation, is a period of closer review for every new provider and every new privilege, such as proctoring, where an experienced colleague observes, or reviewing their charts. Per The Joint Commission (standard MS.08.01.01), it confirms the provider performs as expected.</a:t>
            </a:r>
          </a:p>
          <a:p>
            <a:r>
              <a:rPr lang="en-US" dirty="0"/>
              <a:t>Sources: The Joint Commission Medical Staff standards MS.06.01.13 and MS.08.01.01: https://www.jointcommission.org ; CMS 42 CFR 482.22: https://www.ecfr.gov/current/title-42/chapter-IV/subchapter-G/part-482/subpart-C/section-482.22</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three is background and safety checks. Hospitals must check the NPDB, the National Practitioner Data Bank, a federal database of malpractice payments and disciplinary actions, when a provider joins and at least every two years. They also check exclusion lists: the OIG list (from the Office of Inspector General) and SAM.gov, the federal lists of people banned from Medicare, Medicaid, and other federal programs, plus the state Medicaid list. Finally, they get the provider's malpractice claims history from insurance carriers and ask the provider to explain any claims.</a:t>
            </a:r>
          </a:p>
          <a:p>
            <a:r>
              <a:rPr lang="en-US" dirty="0"/>
              <a:t>Sources: NPDB: https://www.npdb.hrsa.gov ; OIG exclusions (LEIE): https://oig.hhs.gov/exclusions/ ; SAM.gov: https://sam.gov ; CMS 42 CFR 482.22: https://www.ecfr.gov/current/title-42/chapter-IV/subchapter-G/part-482/subpart-C/section-482.22</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four is peer references and file review. Peer references are other practitioners who have worked with the provider; usually two or three of them confirm the provider's skills and professionalism. Then the credentialing specialist reviews the whole file. A clean file, where everything is verified and nothing raises concern, moves forward; a file with issues, such as gaps in work history, malpractice claims, discipline, or “yes” answers to questions on the application, gets more review and the provider is asked for written explanations.</a:t>
            </a:r>
          </a:p>
          <a:p>
            <a:r>
              <a:rPr lang="en-US" dirty="0"/>
              <a:t>Sources: CMS 42 CFR 482.22: https://www.ecfr.gov/current/title-42/chapter-IV/subchapter-G/part-482/subpart-C/section-482.22 ; The Joint Commission Medical Staff (MS) standards: https://www.jointcommission.org</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Credentialing is the hospital's way of confirming two things: the provider is who they say they are, and they are qualified to care for patients safely. The hospital checks items like education, training, license, and work experience before the provider treats anyone. It is not one-and-done: the checks are repeated on a regular schedule. For example, hospitals must check the National Practitioner Data Bank, a federal record of malpractice payments and disciplinary actions, when a provider joins and at least every two years.</a:t>
            </a:r>
          </a:p>
          <a:p>
            <a:r>
              <a:rPr lang="en-US" dirty="0"/>
              <a:t>Sources: CMS Conditions of Participation, 42 CFR 482.22 (Medical staff): https://www.ecfr.gov/current/title-42/chapter-IV/subchapter-G/part-482/subpart-C/section-482.22 ; NPDB: https://www.npdb.hrsa.gov</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two words sound alike but mean different things. Credentialing asks, “Are they qualified?” It checks the provider's license, education, training, board certification (passing a specialty board's exam), work history, and background. Privileging asks, “What are they allowed to do here?” Privileges are the specific procedures and kinds of patient care a provider may perform at this hospital, based on proven training and experience, and credentialing always comes first.</a:t>
            </a:r>
          </a:p>
          <a:p>
            <a:r>
              <a:rPr lang="en-US" dirty="0"/>
              <a:t>Sources: CMS 42 CFR 482.22 (privileges granted based on criteria): https://www.ecfr.gov/current/title-42/chapter-IV/subchapter-G/part-482/subpart-C/section-482.22 ; The Joint Commission Medical Staff (MS) standards: https://www.jointcommission.org</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whole journey in six steps. The provider applies, then the hospital verifies their credentials using primary source verification, which means checking directly with the original source, such as the medical school or state licensing board, instead of trusting copies. Next come background and safety checks, peer references and a full file review, and a review of the specific privileges the provider asked for. Finally, the committees recommend and the governing board gives final approval; most hospitals aim to finish in about 60 to 90 days, depending on their bylaws, which are the medical staff's own rulebook.</a:t>
            </a:r>
          </a:p>
          <a:p>
            <a:r>
              <a:rPr lang="en-US" dirty="0"/>
              <a:t>Sources: CMS 42 CFR 482.22: https://www.ecfr.gov/current/title-42/chapter-IV/subchapter-G/part-482/subpart-C/section-482.22 ; The Joint Commission Medical Staff (MS) standards: https://www.jointcommission.org . The 60-90 day figure is a general planning range, not a regulatory requirement.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six is the approval path. The Credentials Committee, a group of physician peers, reviews the file and makes a recommendation; then the Medical Executive Committee, or MEC, made up of medical staff leaders, makes its own recommendation. The Governing Board, the hospital's board, gives final approval, which matches the federal rule that the governing body appoints medical staff on the medical staff's recommendation. Once the board approves, the provider is appointed to the medical staff with their approved privileges and can begin caring for patients.</a:t>
            </a:r>
          </a:p>
          <a:p>
            <a:r>
              <a:rPr lang="en-US" dirty="0"/>
              <a:t>Sources: CMS 42 CFR 482.22: https://www.ecfr.gov/current/title-42/chapter-IV/subchapter-G/part-482/subpart-C/section-482.22 ; The Joint Commission Medical Staff (MS) standards: https://www.jointcommission.org</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big reasons hospitals credential providers. First and most important is patient safety: only qualified providers should treat patients. Second, it is required: CMS, the federal agency that runs Medicare, sets Conditions of Participation that hospitals must meet, and The Joint Commission, an independent group that accredits hospitals, has medical staff standards that require it too. Third, a hospital can be held legally responsible for negligent credentialing, and fourth, insurers and Medicare only pay for care from providers who are credentialed and enrolled.</a:t>
            </a:r>
          </a:p>
          <a:p>
            <a:r>
              <a:rPr lang="en-US" dirty="0"/>
              <a:t>Negligent credentialing means a hospital can be held legally responsible if it approves a provider without properly checking their background and qualifications.</a:t>
            </a:r>
          </a:p>
          <a:p>
            <a:r>
              <a:rPr lang="en-US" dirty="0"/>
              <a:t>Sources: CMS 42 CFR 482.22: https://www.ecfr.gov/current/title-42/chapter-IV/subchapter-G/part-482/subpart-C/section-482.22 ; The Joint Commission Medical Staff (MS) standards: https://www.jointcommission.org</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Approval isn't the finish line. OPPE, Ongoing Professional Practice Evaluation, means the provider's performance data is reviewed regularly; per The Joint Commission (standard MS.08.01.03) it is ongoing, and many hospitals review it every 6 to 12 months as common practice, not a set rule. Monitoring is continuous: license expirations are tracked, exclusion lists are checked monthly (the OIG list is updated every month), and the NPDB's Continuous Query service sends alerts when a new report is filed. Finally, recredentialing, also called reappointment, happens at least every 3 years under Joint Commission standards (CMS recommends 24 months if state law sets no timeframe; follow your bylaws), and the whole process is repeated; federal rules also require periodic appraisal of medical staff.</a:t>
            </a:r>
          </a:p>
          <a:p>
            <a:r>
              <a:rPr lang="en-US" dirty="0"/>
              <a:t>Sources: The Joint Commission MS.08.01.03 and reappointment standards: https://www.jointcommission.org ; CMS 42 CFR 482.22: https://www.ecfr.gov/current/title-42/chapter-IV/subchapter-G/part-482/subpart-C/section-482.22 (periodic appraisal) ; NPDB Continuous Query: https://www.npdb.hrsa.gov ; OIG LEIE monthly updates: https://oig.hhs.gov/exclusions/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two is primary source verification. Instead of trusting a copy the provider sends, the hospital confirms each credential directly with the organization that issued it. That means the state medical or nursing board for the license; the medical school, residency, fellowship, or advanced practice provider (APP) program for training; the specialty board, for example through ABMS Certification Matters, for board certification; and the DEA, the Drug Enforcement Administration, for the registration that allows prescribing controlled substances.</a:t>
            </a:r>
          </a:p>
          <a:p>
            <a:r>
              <a:rPr lang="en-US" dirty="0"/>
              <a:t>Sources: ABMS Certification Matters: https://www.certificationmatters.org ; DEA: https://www.deadiversion.usdoj.gov ; CMS 42 CFR 482.22: https://www.ecfr.gov/current/title-42/chapter-IV/subchapter-G/part-482/subpart-C/section-482.22 ; The Joint Commission MS standards: https://www.jointcommission.org</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Verifications have a shelf life. Most accreditation standards, including those of The Joint Commission, expect verifications to be no more than about 180 days old when the committee makes its decision, so if a file sits too long, some checks have to be redone. This is an accreditation expectation, not a federal law, and the exact window can differ, so always check your own medical staff bylaws and your accreditor (The Joint Commission, NCQA, and so on). Many hospitals also set an internal target of 60 to 90 days from complete application to approval; that is a common goal, not a rule.</a:t>
            </a:r>
          </a:p>
          <a:p>
            <a:r>
              <a:rPr lang="en-US" dirty="0"/>
              <a:t>Sources: The Joint Commission Medical Staff (MS) standards: https://www.jointcommission.org ; CMS 42 CFR 482.22: https://www.ecfr.gov/current/title-42/chapter-IV/subchapter-G/part-482/subpart-C/section-482.22</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five is privileges. Privileges are the specific things a provider is approved to do at this hospital, such as admitting patients or performing a certain surgery. The provider requests them on a form called the Delineation of Privileges, or DOP, and shows proof of competence, such as training, case logs (records of the procedures they have done), and certifications like ACLS, Advanced Cardiac Life Support. The department chair then reviews the request and makes a recommendation; federal rules say privileges must be granted based on set criteria.</a:t>
            </a:r>
          </a:p>
          <a:p>
            <a:r>
              <a:rPr lang="en-US" dirty="0"/>
              <a:t>Sources: CMS 42 CFR 482.22: https://www.ecfr.gov/current/title-42/chapter-IV/subchapter-G/part-482/subpart-C/section-482.22 ; The Joint Commission Medical Staff (MS) standards: https://www.jointcommission.org</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Credentialing is a team effort, and the file moves through these people roughly in this order. The provider applies and supplies documents, and the Medical Staff Office, where the credentialing specialists work, collects and verifies everything. The Department Chair reviews the provider's fit and the privileges they asked for, the Credentials Committee of physician peers reviews the file, and the Medical Executive Committee, or MEC, made up of medical staff leaders, recommends approval. The Governing Board, the hospital's board, makes the final decision on the medical staff's recommendation, which is what federal rules require.</a:t>
            </a:r>
          </a:p>
          <a:p>
            <a:r>
              <a:rPr lang="en-US" dirty="0"/>
              <a:t>Sources: CMS 42 CFR 482.22 (governing body appoints medical staff on the medical staff's recommendation): https://www.ecfr.gov/current/title-42/chapter-IV/subchapter-G/part-482/subpart-C/section-482.22 ; The Joint Commission Medical Staff (MS) standards: https://www.jointcommission.org</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 Credentialing confirms a provider is qualified, and privileging decides what they can do here. Every credential is checked at its original source, and peers, committees, and the board all review the file before approval. And it doesn't stop: monitoring is ongoing, and recredentialing happens at least every two years. Now let's open it up for questions; no question is too basic.</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one-page cheat sheet of the terms we used today. Credentialing checks a provider's qualifications, and privileges are what they may do at this hospital. PSV means confirming each credential directly with the source that issued it, the NPDB is the federal database of malpractice payments and discipline, the MEC is the Medical Executive Committee of medical staff leaders, and the DOP is the privilege request form. FPPE is the focused review for new providers or new privileges, OPPE is the ongoing performance review, and one more useful word is bylaws: the medical staff's own rulebook.</a:t>
            </a:r>
          </a:p>
          <a:p>
            <a:r>
              <a:rPr lang="en-US" dirty="0"/>
              <a:t>Sources: CMS 42 CFR 482.22: https://www.ecfr.gov/current/title-42/chapter-IV/subchapter-G/part-482/subpart-C/section-482.22 ; The Joint Commission MS standards: https://www.jointcommission.org ; NPDB: https://www.npdb.hrsa.gov</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665769"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FFFFFF"/>
                </a:solidFill>
                <a:latin typeface="Plus Jakarta Sans"/>
                <a:ea typeface="Plus Jakarta Sans"/>
                <a:cs typeface="Plus Jakarta Sans"/>
              </a:defRPr>
            </a:lvl1pPr>
          </a:lstStyle>
          <a:p>
            <a:pPr algn="l"/>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665769"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FFFFFF"/>
                </a:solidFill>
                <a:latin typeface="Plus Jakarta Sans"/>
                <a:ea typeface="Plus Jakarta Sans"/>
                <a:cs typeface="Plus Jakarta Sans"/>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572000" y="0"/>
            <a:ext cx="4572000" cy="5143500"/>
          </a:xfrm>
          <a:prstGeom prst="rect">
            <a:avLst/>
          </a:prstGeom>
          <a:solidFill>
            <a:srgbClr val="84998A"/>
          </a:solidFill>
          <a:ln/>
        </p:spPr>
        <p:txBody>
          <a:bodyPr/>
          <a:p/>
        </p:txBody>
      </p:sp>
      <p:sp>
        <p:nvSpPr>
          <p:cNvPr id="10" name="Text 8"/>
          <p:cNvSpPr/>
          <p:nvPr/>
        </p:nvSpPr>
        <p:spPr>
          <a:xfrm>
            <a:off x="623621" y="502920"/>
            <a:ext cx="3749040" cy="1600200"/>
          </a:xfrm>
          <a:prstGeom prst="rect">
            <a:avLst/>
          </a:prstGeom>
          <a:noFill/>
          <a:ln/>
        </p:spPr>
        <p:txBody>
          <a:bodyPr wrap="square" lIns="68580" tIns="34290" rIns="68580" bIns="34290" rtlCol="0" anchor="t"/>
          <a:lstStyle/>
          <a:p>
            <a:pPr algn="l" indent="0" marL="0">
              <a:buNone/>
            </a:pPr>
            <a:r>
              <a:rPr lang="en-US" sz="3400" b="1" dirty="0">
                <a:solidFill>
                  <a:srgbClr val="3F3F3F"/>
                </a:solidFill>
                <a:latin typeface="Plus Jakarta Sans" pitchFamily="34" charset="0"/>
                <a:ea typeface="Plus Jakarta Sans" pitchFamily="34" charset="-122"/>
                <a:cs typeface="Plus Jakarta Sans" pitchFamily="34" charset="-120"/>
              </a:rPr>
              <a:t>Hospital Credentialing, Explained Simply</a:t>
            </a:r>
            <a:endParaRPr lang="en-US" sz="3400" dirty="0"/>
          </a:p>
        </p:txBody>
      </p:sp>
      <p:sp>
        <p:nvSpPr>
          <p:cNvPr id="11" name="Text 9"/>
          <p:cNvSpPr/>
          <p:nvPr/>
        </p:nvSpPr>
        <p:spPr>
          <a:xfrm>
            <a:off x="623621" y="2103120"/>
            <a:ext cx="3566160" cy="822960"/>
          </a:xfrm>
          <a:prstGeom prst="rect">
            <a:avLst/>
          </a:prstGeom>
          <a:noFill/>
          <a:ln/>
        </p:spPr>
        <p:txBody>
          <a:bodyPr wrap="square" lIns="68580" tIns="34290" rIns="68580" bIns="34290" rtlCol="0" anchor="t"/>
          <a:lstStyle/>
          <a:p>
            <a:pPr algn="l" indent="0" marL="0">
              <a:lnSpc>
                <a:spcPct val="150000"/>
              </a:lnSpc>
              <a:buNone/>
            </a:pPr>
            <a:r>
              <a:rPr lang="en-US" sz="1300" dirty="0">
                <a:solidFill>
                  <a:srgbClr val="3F3F3F"/>
                </a:solidFill>
                <a:latin typeface="Plus Jakarta Sans" pitchFamily="34" charset="0"/>
                <a:ea typeface="Plus Jakarta Sans" pitchFamily="34" charset="-122"/>
                <a:cs typeface="Plus Jakarta Sans" pitchFamily="34" charset="-120"/>
              </a:rPr>
              <a:t>How a doctor or other provider gets approved to care for patients at a hospital</a:t>
            </a:r>
            <a:endParaRPr lang="en-US" sz="1300" dirty="0"/>
          </a:p>
        </p:txBody>
      </p:sp>
      <p:sp>
        <p:nvSpPr>
          <p:cNvPr id="14" name="Shape 12"/>
          <p:cNvSpPr/>
          <p:nvPr/>
        </p:nvSpPr>
        <p:spPr>
          <a:xfrm>
            <a:off x="0" y="3709721"/>
            <a:ext cx="4572000" cy="1433779"/>
          </a:xfrm>
          <a:prstGeom prst="rect">
            <a:avLst/>
          </a:prstGeom>
          <a:solidFill>
            <a:srgbClr val="445247"/>
          </a:solidFill>
          <a:ln/>
        </p:spPr>
        <p:txBody>
          <a:bodyPr/>
          <a:p/>
        </p:txBody>
      </p:sp>
      <p:sp>
        <p:nvSpPr>
          <p:cNvPr id="15" name="Icon 15"/>
          <p:cNvSpPr/>
          <p:nvPr/>
        </p:nvSpPr>
        <p:spPr>
          <a:xfrm>
            <a:off x="5943600" y="1234440"/>
            <a:ext cx="1828800" cy="2514600"/>
          </a:xfrm>
          <a:prstGeom prst="roundRect">
            <a:avLst>
              <a:gd name="adj" fmla="val 8000"/>
            </a:avLst>
          </a:prstGeom>
          <a:solidFill>
            <a:srgbClr val="F2F2F2"/>
          </a:solidFill>
          <a:ln>
            <a:noFill/>
          </a:ln>
        </p:spPr>
        <p:txBody>
          <a:bodyPr/>
          <a:p/>
        </p:txBody>
      </p:sp>
      <p:sp>
        <p:nvSpPr>
          <p:cNvPr id="16" name="Icon 16"/>
          <p:cNvSpPr/>
          <p:nvPr/>
        </p:nvSpPr>
        <p:spPr>
          <a:xfrm>
            <a:off x="6492240" y="1069848"/>
            <a:ext cx="731520" cy="347472"/>
          </a:xfrm>
          <a:prstGeom prst="roundRect">
            <a:avLst>
              <a:gd name="adj" fmla="val 30000"/>
            </a:avLst>
          </a:prstGeom>
          <a:solidFill>
            <a:srgbClr val="465246"/>
          </a:solidFill>
          <a:ln>
            <a:noFill/>
          </a:ln>
        </p:spPr>
        <p:txBody>
          <a:bodyPr/>
          <a:p/>
        </p:txBody>
      </p:sp>
      <p:sp>
        <p:nvSpPr>
          <p:cNvPr id="17" name="Icon 17"/>
          <p:cNvSpPr/>
          <p:nvPr/>
        </p:nvSpPr>
        <p:spPr>
          <a:xfrm>
            <a:off x="6217920" y="1783080"/>
            <a:ext cx="365760" cy="365760"/>
          </a:xfrm>
          <a:prstGeom prst="ellipse">
            <a:avLst/>
          </a:prstGeom>
          <a:solidFill>
            <a:srgbClr val="84998A"/>
          </a:solidFill>
          <a:ln>
            <a:noFill/>
          </a:ln>
        </p:spPr>
        <p:txBody>
          <a:bodyPr/>
          <a:p/>
        </p:txBody>
      </p:sp>
      <p:sp>
        <p:nvSpPr>
          <p:cNvPr id="18" name="Icon 18"/>
          <p:cNvSpPr/>
          <p:nvPr/>
        </p:nvSpPr>
        <p:spPr>
          <a:xfrm>
            <a:off x="6245352" y="1810512"/>
            <a:ext cx="310896" cy="310896"/>
          </a:xfrm>
          <a:custGeom>
            <a:avLst/>
            <a:gdLst/>
            <a:ahLst/>
            <a:cxnLst/>
            <a:rect l="0" t="0" r="r" b="b"/>
            <a:pathLst>
              <a:path w="100" h="100" fill="none">
                <a:moveTo>
                  <a:pt x="18" y="52"/>
                </a:moveTo>
                <a:lnTo>
                  <a:pt x="40" y="72"/>
                </a:lnTo>
                <a:lnTo>
                  <a:pt x="82" y="28"/>
                </a:lnTo>
              </a:path>
            </a:pathLst>
          </a:custGeom>
          <a:noFill/>
          <a:ln w="31750" cap="rnd">
            <a:solidFill>
              <a:srgbClr val="FFFFFF"/>
            </a:solidFill>
            <a:round/>
          </a:ln>
        </p:spPr>
        <p:txBody>
          <a:bodyPr/>
          <a:p/>
        </p:txBody>
      </p:sp>
      <p:sp>
        <p:nvSpPr>
          <p:cNvPr id="19" name="Icon 19"/>
          <p:cNvSpPr/>
          <p:nvPr/>
        </p:nvSpPr>
        <p:spPr>
          <a:xfrm>
            <a:off x="6720840" y="1911096"/>
            <a:ext cx="777240" cy="109728"/>
          </a:xfrm>
          <a:prstGeom prst="roundRect">
            <a:avLst>
              <a:gd name="adj" fmla="val 50000"/>
            </a:avLst>
          </a:prstGeom>
          <a:solidFill>
            <a:srgbClr val="BBA27E"/>
          </a:solidFill>
          <a:ln>
            <a:noFill/>
          </a:ln>
        </p:spPr>
        <p:txBody>
          <a:bodyPr/>
          <a:p/>
        </p:txBody>
      </p:sp>
      <p:sp>
        <p:nvSpPr>
          <p:cNvPr id="20" name="Icon 20"/>
          <p:cNvSpPr/>
          <p:nvPr/>
        </p:nvSpPr>
        <p:spPr>
          <a:xfrm>
            <a:off x="6217920" y="2377440"/>
            <a:ext cx="365760" cy="365760"/>
          </a:xfrm>
          <a:prstGeom prst="ellipse">
            <a:avLst/>
          </a:prstGeom>
          <a:solidFill>
            <a:srgbClr val="84998A"/>
          </a:solidFill>
          <a:ln>
            <a:noFill/>
          </a:ln>
        </p:spPr>
        <p:txBody>
          <a:bodyPr/>
          <a:p/>
        </p:txBody>
      </p:sp>
      <p:sp>
        <p:nvSpPr>
          <p:cNvPr id="21" name="Icon 21"/>
          <p:cNvSpPr/>
          <p:nvPr/>
        </p:nvSpPr>
        <p:spPr>
          <a:xfrm>
            <a:off x="6245352" y="2404872"/>
            <a:ext cx="310896" cy="310896"/>
          </a:xfrm>
          <a:custGeom>
            <a:avLst/>
            <a:gdLst/>
            <a:ahLst/>
            <a:cxnLst/>
            <a:rect l="0" t="0" r="r" b="b"/>
            <a:pathLst>
              <a:path w="100" h="100" fill="none">
                <a:moveTo>
                  <a:pt x="18" y="52"/>
                </a:moveTo>
                <a:lnTo>
                  <a:pt x="40" y="72"/>
                </a:lnTo>
                <a:lnTo>
                  <a:pt x="82" y="28"/>
                </a:lnTo>
              </a:path>
            </a:pathLst>
          </a:custGeom>
          <a:noFill/>
          <a:ln w="31750" cap="rnd">
            <a:solidFill>
              <a:srgbClr val="FFFFFF"/>
            </a:solidFill>
            <a:round/>
          </a:ln>
        </p:spPr>
        <p:txBody>
          <a:bodyPr/>
          <a:p/>
        </p:txBody>
      </p:sp>
      <p:sp>
        <p:nvSpPr>
          <p:cNvPr id="22" name="Icon 22"/>
          <p:cNvSpPr/>
          <p:nvPr/>
        </p:nvSpPr>
        <p:spPr>
          <a:xfrm>
            <a:off x="6720840" y="2505456"/>
            <a:ext cx="640080" cy="109728"/>
          </a:xfrm>
          <a:prstGeom prst="roundRect">
            <a:avLst>
              <a:gd name="adj" fmla="val 50000"/>
            </a:avLst>
          </a:prstGeom>
          <a:solidFill>
            <a:srgbClr val="BBA27E"/>
          </a:solidFill>
          <a:ln>
            <a:noFill/>
          </a:ln>
        </p:spPr>
        <p:txBody>
          <a:bodyPr/>
          <a:p/>
        </p:txBody>
      </p:sp>
      <p:sp>
        <p:nvSpPr>
          <p:cNvPr id="23" name="Icon 23"/>
          <p:cNvSpPr/>
          <p:nvPr/>
        </p:nvSpPr>
        <p:spPr>
          <a:xfrm>
            <a:off x="6217920" y="2971800"/>
            <a:ext cx="365760" cy="365760"/>
          </a:xfrm>
          <a:prstGeom prst="ellipse">
            <a:avLst/>
          </a:prstGeom>
          <a:solidFill>
            <a:srgbClr val="BBA27E"/>
          </a:solidFill>
          <a:ln>
            <a:noFill/>
          </a:ln>
        </p:spPr>
        <p:txBody>
          <a:bodyPr/>
          <a:p/>
        </p:txBody>
      </p:sp>
      <p:sp>
        <p:nvSpPr>
          <p:cNvPr id="24" name="Icon 24"/>
          <p:cNvSpPr/>
          <p:nvPr/>
        </p:nvSpPr>
        <p:spPr>
          <a:xfrm>
            <a:off x="6720840" y="3099816"/>
            <a:ext cx="777240" cy="109728"/>
          </a:xfrm>
          <a:prstGeom prst="roundRect">
            <a:avLst>
              <a:gd name="adj" fmla="val 50000"/>
            </a:avLst>
          </a:prstGeom>
          <a:solidFill>
            <a:srgbClr val="E9D5B5"/>
          </a:solidFill>
          <a:ln>
            <a:noFill/>
          </a:ln>
        </p:spPr>
        <p:txBody>
          <a:bodyPr/>
          <a:p/>
        </p:txBody>
      </p:sp>
      <p:sp>
        <p:nvSpPr>
          <p:cNvPr id="13" name="Text 11"/>
          <p:cNvSpPr/>
          <p:nvPr/>
        </p:nvSpPr>
        <p:spPr>
          <a:xfrm>
            <a:off x="1172261" y="4224528"/>
            <a:ext cx="3216859" cy="365760"/>
          </a:xfrm>
          <a:prstGeom prst="rect">
            <a:avLst/>
          </a:prstGeom>
          <a:noFill/>
          <a:ln/>
        </p:spPr>
        <p:txBody>
          <a:bodyPr wrap="none" lIns="68580" tIns="34290" rIns="68580" bIns="34290" rtlCol="0" anchor="t"/>
          <a:lstStyle/>
          <a:p>
            <a:pPr algn="l" indent="0" marL="0">
              <a:lnSpc>
                <a:spcPct val="150000"/>
              </a:lnSpc>
              <a:buNone/>
            </a:pPr>
            <a:r>
              <a:rPr lang="en-US" sz="1050" dirty="0" b="1">
                <a:solidFill>
                  <a:srgbClr val="F2F2F2"/>
                </a:solidFill>
                <a:latin typeface="Plus Jakarta Sans" pitchFamily="34" charset="0"/>
                <a:ea typeface="Plus Jakarta Sans" pitchFamily="34" charset="-122"/>
                <a:cs typeface="Plus Jakarta Sans" pitchFamily="34" charset="-120"/>
              </a:rPr>
              <a:t>All Things Credentialing  |  Training Overview</a:t>
            </a:r>
            <a:endParaRPr lang="en-US" sz="1200" dirty="0"/>
          </a:p>
        </p:txBody>
      </p:sp>
      <p:sp>
        <p:nvSpPr>
          <p:cNvPr id="26" name="Oval 25"/>
          <p:cNvSpPr/>
          <p:nvPr/>
        </p:nvSpPr>
        <p:spPr>
          <a:xfrm>
            <a:off x="596189" y="4151376"/>
            <a:ext cx="512064" cy="512064"/>
          </a:xfrm>
          <a:prstGeom prst="ellipse">
            <a:avLst/>
          </a:prstGeom>
          <a:solidFill>
            <a:srgbClr val="FBF7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5" name="Picture 24" descr="logo-mark.png"/>
          <p:cNvPicPr>
            <a:picLocks noChangeAspect="1"/>
          </p:cNvPicPr>
          <p:nvPr/>
        </p:nvPicPr>
        <p:blipFill>
          <a:blip r:embed="rId3"/>
          <a:stretch>
            <a:fillRect/>
          </a:stretch>
        </p:blipFill>
        <p:spPr>
          <a:xfrm>
            <a:off x="623621" y="4178808"/>
            <a:ext cx="457200" cy="457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7">
    <p:bg>
      <p:bgPr>
        <a:solidFill>
          <a:srgbClr val="445247"/>
        </a:solidFill>
      </p:bgPr>
    </p:bg>
    <p:spTree>
      <p:nvGrpSpPr>
        <p:cNvPr id="1" name=""/>
        <p:cNvGrpSpPr/>
        <p:nvPr/>
      </p:nvGrpSpPr>
      <p:grpSpPr>
        <a:xfrm>
          <a:off x="0" y="0"/>
          <a:ext cx="0" cy="0"/>
          <a:chOff x="0" y="0"/>
          <a:chExt cx="0" cy="0"/>
        </a:xfrm>
      </p:grpSpPr>
      <p:sp>
        <p:nvSpPr>
          <p:cNvPr id="2" name="Shape 0"/>
          <p:cNvSpPr/>
          <p:nvPr/>
        </p:nvSpPr>
        <p:spPr>
          <a:xfrm>
            <a:off x="4572000" y="513893"/>
            <a:ext cx="4114800" cy="4114800"/>
          </a:xfrm>
          <a:prstGeom prst="ellipse">
            <a:avLst/>
          </a:prstGeom>
          <a:solidFill>
            <a:srgbClr val="84998A"/>
          </a:solidFill>
          <a:ln/>
        </p:spPr>
        <p:txBody>
          <a:bodyPr/>
          <a:p/>
        </p:txBody>
      </p:sp>
      <p:sp>
        <p:nvSpPr>
          <p:cNvPr id="10" name="Shape 8"/>
          <p:cNvSpPr/>
          <p:nvPr/>
        </p:nvSpPr>
        <p:spPr>
          <a:xfrm>
            <a:off x="457200" y="3246120"/>
            <a:ext cx="4389120" cy="1234440"/>
          </a:xfrm>
          <a:prstGeom prst="rect">
            <a:avLst/>
          </a:prstGeom>
          <a:solidFill>
            <a:srgbClr val="EAD7BB"/>
          </a:solidFill>
          <a:ln/>
        </p:spPr>
        <p:txBody>
          <a:bodyPr/>
          <a:p/>
        </p:txBody>
      </p:sp>
      <p:sp>
        <p:nvSpPr>
          <p:cNvPr id="11" name="Text 9"/>
          <p:cNvSpPr/>
          <p:nvPr/>
        </p:nvSpPr>
        <p:spPr>
          <a:xfrm>
            <a:off x="457200" y="523951"/>
            <a:ext cx="4114800" cy="640080"/>
          </a:xfrm>
          <a:prstGeom prst="rect">
            <a:avLst/>
          </a:prstGeom>
          <a:noFill/>
          <a:ln/>
        </p:spPr>
        <p:txBody>
          <a:bodyPr wrap="square" lIns="68580" tIns="34290" rIns="68580" bIns="34290" rtlCol="0" anchor="t"/>
          <a:lstStyle/>
          <a:p>
            <a:pPr algn="l" indent="0" marL="0">
              <a:buNone/>
            </a:pPr>
            <a:r>
              <a:rPr lang="en-US" sz="2800" b="1" dirty="0">
                <a:solidFill>
                  <a:srgbClr val="F2F2F2"/>
                </a:solidFill>
                <a:latin typeface="Plus Jakarta Sans" pitchFamily="34" charset="0"/>
                <a:ea typeface="Plus Jakarta Sans" pitchFamily="34" charset="-122"/>
                <a:cs typeface="Plus Jakarta Sans" pitchFamily="34" charset="-120"/>
              </a:rPr>
              <a:t>What is credentialing?</a:t>
            </a:r>
            <a:endParaRPr lang="en-US" sz="2800" dirty="0"/>
          </a:p>
        </p:txBody>
      </p:sp>
      <p:sp>
        <p:nvSpPr>
          <p:cNvPr id="14" name="Text 12"/>
          <p:cNvSpPr/>
          <p:nvPr/>
        </p:nvSpPr>
        <p:spPr>
          <a:xfrm>
            <a:off x="457200" y="1234440"/>
            <a:ext cx="3931920" cy="1828800"/>
          </a:xfrm>
          <a:prstGeom prst="rect">
            <a:avLst/>
          </a:prstGeom>
          <a:noFill/>
          <a:ln/>
        </p:spPr>
        <p:txBody>
          <a:bodyPr wrap="square" lIns="68580" tIns="34290" rIns="68580" bIns="34290" rtlCol="0" anchor="t"/>
          <a:lstStyle/>
          <a:p>
            <a:pPr algn="l" indent="0" marL="0">
              <a:lnSpc>
                <a:spcPct val="150000"/>
              </a:lnSpc>
              <a:buNone/>
            </a:pPr>
            <a:r>
              <a:rPr lang="en-US" sz="1400" dirty="0">
                <a:solidFill>
                  <a:srgbClr val="F2F2F2"/>
                </a:solidFill>
                <a:latin typeface="Plus Jakarta Sans" pitchFamily="34" charset="0"/>
                <a:ea typeface="Plus Jakarta Sans" pitchFamily="34" charset="-122"/>
                <a:cs typeface="Plus Jakarta Sans" pitchFamily="34" charset="-120"/>
              </a:rPr>
              <a:t>Credentialing is how a hospital checks that a doctor, nurse practitioner, or other provider is who they say they are and has the education, training, license, and experience to safely care for patients.</a:t>
            </a:r>
            <a:endParaRPr lang="en-US" sz="1400" dirty="0"/>
          </a:p>
        </p:txBody>
      </p:sp>
      <p:sp>
        <p:nvSpPr>
          <p:cNvPr id="15" name="Text 13"/>
          <p:cNvSpPr/>
          <p:nvPr/>
        </p:nvSpPr>
        <p:spPr>
          <a:xfrm>
            <a:off x="1325880" y="3291840"/>
            <a:ext cx="3429000" cy="1143000"/>
          </a:xfrm>
          <a:prstGeom prst="rect">
            <a:avLst/>
          </a:prstGeom>
          <a:noFill/>
          <a:ln/>
        </p:spPr>
        <p:txBody>
          <a:bodyPr wrap="square" lIns="68580" tIns="34290" rIns="68580" bIns="34290" rtlCol="0" anchor="ctr"/>
          <a:lstStyle/>
          <a:p>
            <a:pPr algn="l" indent="0" marL="0">
              <a:lnSpc>
                <a:spcPct val="150000"/>
              </a:lnSpc>
              <a:buNone/>
            </a:pPr>
            <a:r>
              <a:rPr lang="en-US" sz="1150" dirty="0">
                <a:solidFill>
                  <a:srgbClr val="445247"/>
                </a:solidFill>
                <a:latin typeface="Plus Jakarta Sans" pitchFamily="34" charset="0"/>
                <a:ea typeface="Plus Jakarta Sans" pitchFamily="34" charset="-122"/>
                <a:cs typeface="Plus Jakarta Sans" pitchFamily="34" charset="-120"/>
              </a:rPr>
              <a:t>Think of it like a very thorough background and qualifications check, done before anyone treats a patient, and repeated regularly.</a:t>
            </a:r>
            <a:endParaRPr lang="en-US" sz="1150" dirty="0"/>
          </a:p>
        </p:txBody>
      </p:sp>
      <p:sp>
        <p:nvSpPr>
          <p:cNvPr id="16" name="Shape 14"/>
          <p:cNvSpPr/>
          <p:nvPr/>
        </p:nvSpPr>
        <p:spPr>
          <a:xfrm>
            <a:off x="815554" y="3660618"/>
            <a:ext cx="369966" cy="391729"/>
          </a:xfrm>
          <a:prstGeom prst="rect">
            <a:avLst/>
          </a:prstGeom>
          <a:noFill/>
          <a:ln w="46850">
            <a:solidFill>
              <a:srgbClr val="445247"/>
            </a:solidFill>
            <a:prstDash val="solid"/>
          </a:ln>
        </p:spPr>
        <p:txBody>
          <a:bodyPr/>
          <a:p/>
        </p:txBody>
      </p:sp>
      <p:sp>
        <p:nvSpPr>
          <p:cNvPr id="17" name="Shape 15"/>
          <p:cNvSpPr/>
          <p:nvPr/>
        </p:nvSpPr>
        <p:spPr>
          <a:xfrm>
            <a:off x="869961" y="3921770"/>
            <a:ext cx="250271" cy="54407"/>
          </a:xfrm>
          <a:prstGeom prst="rect">
            <a:avLst/>
          </a:prstGeom>
          <a:solidFill>
            <a:srgbClr val="445247"/>
          </a:solidFill>
          <a:ln/>
        </p:spPr>
        <p:txBody>
          <a:bodyPr/>
          <a:p/>
        </p:txBody>
      </p:sp>
      <p:sp>
        <p:nvSpPr>
          <p:cNvPr id="18" name="Shape 16"/>
          <p:cNvSpPr/>
          <p:nvPr/>
        </p:nvSpPr>
        <p:spPr>
          <a:xfrm rot="2400000">
            <a:off x="804673" y="3758550"/>
            <a:ext cx="239390" cy="54407"/>
          </a:xfrm>
          <a:prstGeom prst="roundRect">
            <a:avLst>
              <a:gd name="adj" fmla="val 50000"/>
            </a:avLst>
          </a:prstGeom>
          <a:solidFill>
            <a:srgbClr val="445247"/>
          </a:solidFill>
          <a:ln/>
        </p:spPr>
        <p:txBody>
          <a:bodyPr/>
          <a:p/>
        </p:txBody>
      </p:sp>
      <p:sp>
        <p:nvSpPr>
          <p:cNvPr id="19" name="Shape 17"/>
          <p:cNvSpPr/>
          <p:nvPr/>
        </p:nvSpPr>
        <p:spPr>
          <a:xfrm rot="2700000">
            <a:off x="695859" y="3649736"/>
            <a:ext cx="141458" cy="108814"/>
          </a:xfrm>
          <a:prstGeom prst="teardrop">
            <a:avLst/>
          </a:prstGeom>
          <a:solidFill>
            <a:srgbClr val="445247"/>
          </a:solidFill>
          <a:ln/>
        </p:spPr>
        <p:txBody>
          <a:bodyPr/>
          <a:p/>
        </p:txBody>
      </p:sp>
      <p:sp>
        <p:nvSpPr>
          <p:cNvPr id="25"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FFFFFF"/>
                </a:solidFill>
                <a:latin typeface="Plus Jakarta Sans"/>
                <a:ea typeface="Plus Jakarta Sans"/>
                <a:cs typeface="Plus Jakarta Sans"/>
              </a:defRPr>
            </a:lvl1pPr>
          </a:lstStyle>
          <a:p>
            <a:pPr algn="l"/>
            <a:fld id="{F7021451-1387-4CA6-816F-3879F97B5CBC}" type="slidenum">
              <a:rPr b="0" lang="en-US"/>
              <a:t>7</a:t>
            </a:fld>
            <a:endParaRPr lang="en-US"/>
          </a:p>
        </p:txBody>
      </p:sp>
      <p:sp>
        <p:nvSpPr>
          <p:cNvPr id="26" name="Icon 26"/>
          <p:cNvSpPr/>
          <p:nvPr/>
        </p:nvSpPr>
        <p:spPr>
          <a:xfrm>
            <a:off x="5532120" y="1828800"/>
            <a:ext cx="2194560" cy="1463040"/>
          </a:xfrm>
          <a:prstGeom prst="roundRect">
            <a:avLst>
              <a:gd name="adj" fmla="val 9000"/>
            </a:avLst>
          </a:prstGeom>
          <a:solidFill>
            <a:srgbClr val="F2F2F2"/>
          </a:solidFill>
          <a:ln>
            <a:noFill/>
          </a:ln>
        </p:spPr>
        <p:txBody>
          <a:bodyPr/>
          <a:p/>
        </p:txBody>
      </p:sp>
      <p:sp>
        <p:nvSpPr>
          <p:cNvPr id="27" name="Icon 27"/>
          <p:cNvSpPr/>
          <p:nvPr/>
        </p:nvSpPr>
        <p:spPr>
          <a:xfrm>
            <a:off x="6446520" y="1938528"/>
            <a:ext cx="365760" cy="91440"/>
          </a:xfrm>
          <a:prstGeom prst="roundRect">
            <a:avLst>
              <a:gd name="adj" fmla="val 50000"/>
            </a:avLst>
          </a:prstGeom>
          <a:solidFill>
            <a:srgbClr val="84998A"/>
          </a:solidFill>
          <a:ln>
            <a:noFill/>
          </a:ln>
        </p:spPr>
        <p:txBody>
          <a:bodyPr/>
          <a:p/>
        </p:txBody>
      </p:sp>
      <p:sp>
        <p:nvSpPr>
          <p:cNvPr id="28" name="Icon 28"/>
          <p:cNvSpPr/>
          <p:nvPr/>
        </p:nvSpPr>
        <p:spPr>
          <a:xfrm>
            <a:off x="5788152" y="2176272"/>
            <a:ext cx="420624" cy="420624"/>
          </a:xfrm>
          <a:prstGeom prst="ellipse">
            <a:avLst/>
          </a:prstGeom>
          <a:solidFill>
            <a:srgbClr val="465246"/>
          </a:solidFill>
          <a:ln>
            <a:noFill/>
          </a:ln>
        </p:spPr>
        <p:txBody>
          <a:bodyPr/>
          <a:p/>
        </p:txBody>
      </p:sp>
      <p:sp>
        <p:nvSpPr>
          <p:cNvPr id="29" name="Icon 29"/>
          <p:cNvSpPr/>
          <p:nvPr/>
        </p:nvSpPr>
        <p:spPr>
          <a:xfrm>
            <a:off x="5687568" y="2651760"/>
            <a:ext cx="621792" cy="411480"/>
          </a:xfrm>
          <a:prstGeom prst="roundRect">
            <a:avLst>
              <a:gd name="adj" fmla="val 45000"/>
            </a:avLst>
          </a:prstGeom>
          <a:solidFill>
            <a:srgbClr val="465246"/>
          </a:solidFill>
          <a:ln>
            <a:noFill/>
          </a:ln>
        </p:spPr>
        <p:txBody>
          <a:bodyPr/>
          <a:p/>
        </p:txBody>
      </p:sp>
      <p:sp>
        <p:nvSpPr>
          <p:cNvPr id="30" name="Icon 30"/>
          <p:cNvSpPr/>
          <p:nvPr/>
        </p:nvSpPr>
        <p:spPr>
          <a:xfrm>
            <a:off x="6492240" y="2240280"/>
            <a:ext cx="1005840" cy="100584"/>
          </a:xfrm>
          <a:prstGeom prst="roundRect">
            <a:avLst>
              <a:gd name="adj" fmla="val 50000"/>
            </a:avLst>
          </a:prstGeom>
          <a:solidFill>
            <a:srgbClr val="BBA27E"/>
          </a:solidFill>
          <a:ln>
            <a:noFill/>
          </a:ln>
        </p:spPr>
        <p:txBody>
          <a:bodyPr/>
          <a:p/>
        </p:txBody>
      </p:sp>
      <p:sp>
        <p:nvSpPr>
          <p:cNvPr id="31" name="Icon 31"/>
          <p:cNvSpPr/>
          <p:nvPr/>
        </p:nvSpPr>
        <p:spPr>
          <a:xfrm>
            <a:off x="6492240" y="2468880"/>
            <a:ext cx="822960" cy="100584"/>
          </a:xfrm>
          <a:prstGeom prst="roundRect">
            <a:avLst>
              <a:gd name="adj" fmla="val 50000"/>
            </a:avLst>
          </a:prstGeom>
          <a:solidFill>
            <a:srgbClr val="BBA27E"/>
          </a:solidFill>
          <a:ln>
            <a:noFill/>
          </a:ln>
        </p:spPr>
        <p:txBody>
          <a:bodyPr/>
          <a:p/>
        </p:txBody>
      </p:sp>
      <p:sp>
        <p:nvSpPr>
          <p:cNvPr id="32" name="Icon 32"/>
          <p:cNvSpPr/>
          <p:nvPr/>
        </p:nvSpPr>
        <p:spPr>
          <a:xfrm>
            <a:off x="6492240" y="2697480"/>
            <a:ext cx="640080" cy="100584"/>
          </a:xfrm>
          <a:prstGeom prst="roundRect">
            <a:avLst>
              <a:gd name="adj" fmla="val 50000"/>
            </a:avLst>
          </a:prstGeom>
          <a:solidFill>
            <a:srgbClr val="BBA27E"/>
          </a:solidFill>
          <a:ln>
            <a:noFill/>
          </a:ln>
        </p:spPr>
        <p:txBody>
          <a:bodyPr/>
          <a:p/>
        </p:txBody>
      </p:sp>
      <p:sp>
        <p:nvSpPr>
          <p:cNvPr id="33" name="Icon 33"/>
          <p:cNvSpPr/>
          <p:nvPr/>
        </p:nvSpPr>
        <p:spPr>
          <a:xfrm>
            <a:off x="7360920" y="2926080"/>
            <a:ext cx="603504" cy="603504"/>
          </a:xfrm>
          <a:prstGeom prst="ellipse">
            <a:avLst/>
          </a:prstGeom>
          <a:solidFill>
            <a:srgbClr val="9C7B4F"/>
          </a:solidFill>
          <a:ln>
            <a:noFill/>
          </a:ln>
        </p:spPr>
        <p:txBody>
          <a:bodyPr/>
          <a:p/>
        </p:txBody>
      </p:sp>
      <p:sp>
        <p:nvSpPr>
          <p:cNvPr id="34" name="Icon 34"/>
          <p:cNvSpPr/>
          <p:nvPr/>
        </p:nvSpPr>
        <p:spPr>
          <a:xfrm>
            <a:off x="7406640" y="2971800"/>
            <a:ext cx="512064" cy="512064"/>
          </a:xfrm>
          <a:custGeom>
            <a:avLst/>
            <a:gdLst/>
            <a:ahLst/>
            <a:cxnLst/>
            <a:rect l="0" t="0" r="r" b="b"/>
            <a:pathLst>
              <a:path w="100" h="100" fill="none">
                <a:moveTo>
                  <a:pt x="18" y="52"/>
                </a:moveTo>
                <a:lnTo>
                  <a:pt x="40" y="72"/>
                </a:lnTo>
                <a:lnTo>
                  <a:pt x="82" y="28"/>
                </a:lnTo>
              </a:path>
            </a:pathLst>
          </a:custGeom>
          <a:noFill/>
          <a:ln w="38100" cap="rnd">
            <a:solidFill>
              <a:srgbClr val="FFFFFF"/>
            </a:solidFill>
            <a:round/>
          </a:ln>
        </p:spPr>
        <p:txBody>
          <a:body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572000" y="0"/>
            <a:ext cx="4572000" cy="3632911"/>
          </a:xfrm>
          <a:prstGeom prst="rect">
            <a:avLst/>
          </a:prstGeom>
          <a:solidFill>
            <a:srgbClr val="84998A"/>
          </a:solidFill>
          <a:ln/>
        </p:spPr>
        <p:txBody>
          <a:bodyPr/>
          <a:p/>
        </p:txBody>
      </p:sp>
      <p:sp>
        <p:nvSpPr>
          <p:cNvPr id="10" name="Text 8"/>
          <p:cNvSpPr/>
          <p:nvPr/>
        </p:nvSpPr>
        <p:spPr>
          <a:xfrm>
            <a:off x="443484" y="1053389"/>
            <a:ext cx="4128516" cy="900684"/>
          </a:xfrm>
          <a:prstGeom prst="rect">
            <a:avLst/>
          </a:prstGeom>
          <a:noFill/>
          <a:ln/>
        </p:spPr>
        <p:txBody>
          <a:bodyPr wrap="square" lIns="68580" tIns="34290" rIns="68580" bIns="34290" rtlCol="0" anchor="t"/>
          <a:lstStyle/>
          <a:p>
            <a:pPr algn="l" indent="0" marL="0">
              <a:buNone/>
            </a:pPr>
            <a:r>
              <a:rPr lang="en-US" sz="2800" b="1" dirty="0">
                <a:solidFill>
                  <a:srgbClr val="3F3F3F"/>
                </a:solidFill>
                <a:latin typeface="Plus Jakarta Sans" pitchFamily="34" charset="0"/>
                <a:ea typeface="Plus Jakarta Sans" pitchFamily="34" charset="-122"/>
                <a:cs typeface="Plus Jakarta Sans" pitchFamily="34" charset="-120"/>
              </a:rPr>
              <a:t>Why credentialing matters</a:t>
            </a:r>
            <a:endParaRPr lang="en-US" sz="2800" dirty="0"/>
          </a:p>
        </p:txBody>
      </p:sp>
      <p:sp>
        <p:nvSpPr>
          <p:cNvPr id="11" name="Shape 9"/>
          <p:cNvSpPr/>
          <p:nvPr/>
        </p:nvSpPr>
        <p:spPr>
          <a:xfrm>
            <a:off x="457200" y="2571293"/>
            <a:ext cx="2049170" cy="2057400"/>
          </a:xfrm>
          <a:prstGeom prst="rect">
            <a:avLst/>
          </a:prstGeom>
          <a:solidFill>
            <a:srgbClr val="445247"/>
          </a:solidFill>
          <a:ln/>
        </p:spPr>
        <p:txBody>
          <a:bodyPr/>
          <a:p/>
        </p:txBody>
      </p:sp>
      <p:sp>
        <p:nvSpPr>
          <p:cNvPr id="12" name="Shape 10"/>
          <p:cNvSpPr/>
          <p:nvPr/>
        </p:nvSpPr>
        <p:spPr>
          <a:xfrm>
            <a:off x="2506370" y="2403958"/>
            <a:ext cx="2065630" cy="2392070"/>
          </a:xfrm>
          <a:prstGeom prst="rect">
            <a:avLst/>
          </a:prstGeom>
          <a:solidFill>
            <a:srgbClr val="EAD7BB"/>
          </a:solidFill>
          <a:ln/>
        </p:spPr>
        <p:txBody>
          <a:bodyPr/>
          <a:p/>
        </p:txBody>
      </p:sp>
      <p:sp>
        <p:nvSpPr>
          <p:cNvPr id="13" name="Shape 11"/>
          <p:cNvSpPr/>
          <p:nvPr/>
        </p:nvSpPr>
        <p:spPr>
          <a:xfrm>
            <a:off x="4572000" y="2571293"/>
            <a:ext cx="4114800" cy="2057400"/>
          </a:xfrm>
          <a:prstGeom prst="rect">
            <a:avLst/>
          </a:prstGeom>
          <a:solidFill>
            <a:srgbClr val="445247"/>
          </a:solidFill>
          <a:ln/>
        </p:spPr>
        <p:txBody>
          <a:bodyPr/>
          <a:p/>
        </p:txBody>
      </p:sp>
      <p:sp>
        <p:nvSpPr>
          <p:cNvPr id="14" name="Shape 12"/>
          <p:cNvSpPr/>
          <p:nvPr/>
        </p:nvSpPr>
        <p:spPr>
          <a:xfrm>
            <a:off x="6638544" y="2776118"/>
            <a:ext cx="0" cy="1647749"/>
          </a:xfrm>
          <a:prstGeom prst="line">
            <a:avLst/>
          </a:prstGeom>
          <a:noFill/>
          <a:ln w="19050">
            <a:solidFill>
              <a:srgbClr val="F2F2F2"/>
            </a:solidFill>
            <a:prstDash val="solid"/>
          </a:ln>
        </p:spPr>
        <p:txBody>
          <a:bodyPr/>
          <a:p/>
        </p:txBody>
      </p:sp>
      <p:sp>
        <p:nvSpPr>
          <p:cNvPr id="15" name="Text 13"/>
          <p:cNvSpPr/>
          <p:nvPr/>
        </p:nvSpPr>
        <p:spPr>
          <a:xfrm>
            <a:off x="711403" y="2892247"/>
            <a:ext cx="1005840" cy="484632"/>
          </a:xfrm>
          <a:prstGeom prst="rect">
            <a:avLst/>
          </a:prstGeom>
          <a:noFill/>
          <a:ln/>
        </p:spPr>
        <p:txBody>
          <a:bodyPr wrap="square" lIns="68580" tIns="34290" rIns="68580" bIns="34290" rtlCol="0" anchor="t"/>
          <a:lstStyle/>
          <a:p>
            <a:pPr algn="l" indent="0" marL="0">
              <a:buNone/>
            </a:pPr>
            <a:r>
              <a:rPr lang="en-US" sz="1300" b="1" dirty="0">
                <a:solidFill>
                  <a:srgbClr val="F2F2F2"/>
                </a:solidFill>
                <a:latin typeface="Plus Jakarta Sans" pitchFamily="34" charset="0"/>
                <a:ea typeface="Plus Jakarta Sans" pitchFamily="34" charset="-122"/>
                <a:cs typeface="Plus Jakarta Sans" pitchFamily="34" charset="-120"/>
              </a:rPr>
              <a:t>Patient safety</a:t>
            </a:r>
            <a:endParaRPr lang="en-US" sz="1300" dirty="0"/>
          </a:p>
        </p:txBody>
      </p:sp>
      <p:sp>
        <p:nvSpPr>
          <p:cNvPr id="16" name="Text 14"/>
          <p:cNvSpPr/>
          <p:nvPr/>
        </p:nvSpPr>
        <p:spPr>
          <a:xfrm>
            <a:off x="711403" y="3474720"/>
            <a:ext cx="1645920" cy="1143000"/>
          </a:xfrm>
          <a:prstGeom prst="rect">
            <a:avLst/>
          </a:prstGeom>
          <a:noFill/>
          <a:ln/>
        </p:spPr>
        <p:txBody>
          <a:bodyPr wrap="square" lIns="68580" tIns="34290" rIns="68580" bIns="34290" rtlCol="0" anchor="t"/>
          <a:lstStyle/>
          <a:p>
            <a:pPr algn="l" indent="0" marL="0">
              <a:lnSpc>
                <a:spcPct val="150000"/>
              </a:lnSpc>
              <a:buNone/>
            </a:pPr>
            <a:r>
              <a:rPr lang="en-US" sz="1050" dirty="0">
                <a:solidFill>
                  <a:srgbClr val="F2F2F2"/>
                </a:solidFill>
                <a:latin typeface="Plus Jakarta Sans" pitchFamily="34" charset="0"/>
                <a:ea typeface="Plus Jakarta Sans" pitchFamily="34" charset="-122"/>
                <a:cs typeface="Plus Jakarta Sans" pitchFamily="34" charset="-120"/>
              </a:rPr>
              <a:t>Only qualified, safe providers get to treat patients.</a:t>
            </a:r>
            <a:endParaRPr lang="en-US" sz="1050" dirty="0"/>
          </a:p>
        </p:txBody>
      </p:sp>
      <p:sp>
        <p:nvSpPr>
          <p:cNvPr id="17" name="Text 15"/>
          <p:cNvSpPr/>
          <p:nvPr/>
        </p:nvSpPr>
        <p:spPr>
          <a:xfrm>
            <a:off x="2768803" y="2892247"/>
            <a:ext cx="1005840" cy="484632"/>
          </a:xfrm>
          <a:prstGeom prst="rect">
            <a:avLst/>
          </a:prstGeom>
          <a:noFill/>
          <a:ln/>
        </p:spPr>
        <p:txBody>
          <a:bodyPr wrap="square" lIns="68580" tIns="34290" rIns="68580" bIns="34290" rtlCol="0" anchor="t"/>
          <a:lstStyle/>
          <a:p>
            <a:pPr algn="l" indent="0" marL="0">
              <a:buNone/>
            </a:pPr>
            <a:r>
              <a:rPr lang="en-US" sz="1300" b="1" dirty="0">
                <a:solidFill>
                  <a:srgbClr val="3F3F3F"/>
                </a:solidFill>
                <a:latin typeface="Plus Jakarta Sans" pitchFamily="34" charset="0"/>
                <a:ea typeface="Plus Jakarta Sans" pitchFamily="34" charset="-122"/>
                <a:cs typeface="Plus Jakarta Sans" pitchFamily="34" charset="-120"/>
              </a:rPr>
              <a:t>Required by rules</a:t>
            </a:r>
            <a:endParaRPr lang="en-US" sz="1300" dirty="0"/>
          </a:p>
        </p:txBody>
      </p:sp>
      <p:sp>
        <p:nvSpPr>
          <p:cNvPr id="18" name="Text 16"/>
          <p:cNvSpPr/>
          <p:nvPr/>
        </p:nvSpPr>
        <p:spPr>
          <a:xfrm>
            <a:off x="2768803" y="3474720"/>
            <a:ext cx="1645920" cy="1143000"/>
          </a:xfrm>
          <a:prstGeom prst="rect">
            <a:avLst/>
          </a:prstGeom>
          <a:noFill/>
          <a:ln/>
        </p:spPr>
        <p:txBody>
          <a:bodyPr wrap="square" lIns="68580" tIns="34290" rIns="68580" bIns="34290" rtlCol="0" anchor="t"/>
          <a:lstStyle/>
          <a:p>
            <a:pPr algn="l" indent="0" marL="0">
              <a:lnSpc>
                <a:spcPct val="150000"/>
              </a:lnSpc>
              <a:buNone/>
            </a:pPr>
            <a:r>
              <a:rPr lang="en-US" sz="1050" dirty="0">
                <a:solidFill>
                  <a:srgbClr val="3F3F3F"/>
                </a:solidFill>
                <a:latin typeface="Plus Jakarta Sans" pitchFamily="34" charset="0"/>
                <a:ea typeface="Plus Jakarta Sans" pitchFamily="34" charset="-122"/>
                <a:cs typeface="Plus Jakarta Sans" pitchFamily="34" charset="-120"/>
              </a:rPr>
              <a:t>Medicare's rules (from CMS) and The Joint Commission, a hospital accreditor, require it.</a:t>
            </a:r>
            <a:endParaRPr lang="en-US" sz="1050" dirty="0"/>
          </a:p>
        </p:txBody>
      </p:sp>
      <p:sp>
        <p:nvSpPr>
          <p:cNvPr id="19" name="Text 17"/>
          <p:cNvSpPr/>
          <p:nvPr/>
        </p:nvSpPr>
        <p:spPr>
          <a:xfrm>
            <a:off x="4839005" y="2892247"/>
            <a:ext cx="1005840" cy="484632"/>
          </a:xfrm>
          <a:prstGeom prst="rect">
            <a:avLst/>
          </a:prstGeom>
          <a:noFill/>
          <a:ln/>
        </p:spPr>
        <p:txBody>
          <a:bodyPr wrap="square" lIns="68580" tIns="34290" rIns="68580" bIns="34290" rtlCol="0" anchor="t"/>
          <a:lstStyle/>
          <a:p>
            <a:pPr algn="l" indent="0" marL="0">
              <a:buNone/>
            </a:pPr>
            <a:r>
              <a:rPr lang="en-US" sz="1300" b="1" dirty="0">
                <a:solidFill>
                  <a:srgbClr val="F2F2F2"/>
                </a:solidFill>
                <a:latin typeface="Plus Jakarta Sans" pitchFamily="34" charset="0"/>
                <a:ea typeface="Plus Jakarta Sans" pitchFamily="34" charset="-122"/>
                <a:cs typeface="Plus Jakarta Sans" pitchFamily="34" charset="-120"/>
              </a:rPr>
              <a:t>Legal protection</a:t>
            </a:r>
            <a:endParaRPr lang="en-US" sz="1300" dirty="0"/>
          </a:p>
        </p:txBody>
      </p:sp>
      <p:sp>
        <p:nvSpPr>
          <p:cNvPr id="20" name="Text 18"/>
          <p:cNvSpPr/>
          <p:nvPr/>
        </p:nvSpPr>
        <p:spPr>
          <a:xfrm>
            <a:off x="4839005" y="3474720"/>
            <a:ext cx="1645920" cy="1143000"/>
          </a:xfrm>
          <a:prstGeom prst="rect">
            <a:avLst/>
          </a:prstGeom>
          <a:noFill/>
          <a:ln/>
        </p:spPr>
        <p:txBody>
          <a:bodyPr wrap="square" lIns="68580" tIns="34290" rIns="68580" bIns="34290" rtlCol="0" anchor="t"/>
          <a:lstStyle/>
          <a:p>
            <a:pPr algn="l" indent="0" marL="0">
              <a:lnSpc>
                <a:spcPct val="150000"/>
              </a:lnSpc>
              <a:buNone/>
            </a:pPr>
            <a:r>
              <a:rPr lang="en-US" sz="1050" dirty="0">
                <a:solidFill>
                  <a:srgbClr val="F2F2F2"/>
                </a:solidFill>
                <a:latin typeface="Plus Jakarta Sans" pitchFamily="34" charset="0"/>
                <a:ea typeface="Plus Jakarta Sans" pitchFamily="34" charset="-122"/>
                <a:cs typeface="Plus Jakarta Sans" pitchFamily="34" charset="-120"/>
              </a:rPr>
              <a:t>Hospitals can be held responsible for approving a provider carelessly.</a:t>
            </a:r>
            <a:endParaRPr lang="en-US" sz="1050" dirty="0"/>
          </a:p>
        </p:txBody>
      </p:sp>
      <p:sp>
        <p:nvSpPr>
          <p:cNvPr id="21" name="Text 19"/>
          <p:cNvSpPr/>
          <p:nvPr/>
        </p:nvSpPr>
        <p:spPr>
          <a:xfrm>
            <a:off x="6896405" y="2892247"/>
            <a:ext cx="1005840" cy="484632"/>
          </a:xfrm>
          <a:prstGeom prst="rect">
            <a:avLst/>
          </a:prstGeom>
          <a:noFill/>
          <a:ln/>
        </p:spPr>
        <p:txBody>
          <a:bodyPr wrap="square" lIns="68580" tIns="34290" rIns="68580" bIns="34290" rtlCol="0" anchor="t"/>
          <a:lstStyle/>
          <a:p>
            <a:pPr algn="l" indent="0" marL="0">
              <a:buNone/>
            </a:pPr>
            <a:r>
              <a:rPr lang="en-US" sz="1300" b="1" dirty="0">
                <a:solidFill>
                  <a:srgbClr val="F2F2F2"/>
                </a:solidFill>
                <a:latin typeface="Plus Jakarta Sans" pitchFamily="34" charset="0"/>
                <a:ea typeface="Plus Jakarta Sans" pitchFamily="34" charset="-122"/>
                <a:cs typeface="Plus Jakarta Sans" pitchFamily="34" charset="-120"/>
              </a:rPr>
              <a:t>Getting paid</a:t>
            </a:r>
            <a:endParaRPr lang="en-US" sz="1300" dirty="0"/>
          </a:p>
        </p:txBody>
      </p:sp>
      <p:sp>
        <p:nvSpPr>
          <p:cNvPr id="22" name="Text 20"/>
          <p:cNvSpPr/>
          <p:nvPr/>
        </p:nvSpPr>
        <p:spPr>
          <a:xfrm>
            <a:off x="6896405" y="3474720"/>
            <a:ext cx="1645920" cy="1143000"/>
          </a:xfrm>
          <a:prstGeom prst="rect">
            <a:avLst/>
          </a:prstGeom>
          <a:noFill/>
          <a:ln/>
        </p:spPr>
        <p:txBody>
          <a:bodyPr wrap="square" lIns="68580" tIns="34290" rIns="68580" bIns="34290" rtlCol="0" anchor="t"/>
          <a:lstStyle/>
          <a:p>
            <a:pPr algn="l" indent="0" marL="0">
              <a:lnSpc>
                <a:spcPct val="150000"/>
              </a:lnSpc>
              <a:buNone/>
            </a:pPr>
            <a:r>
              <a:rPr lang="en-US" sz="1050" dirty="0">
                <a:solidFill>
                  <a:srgbClr val="F2F2F2"/>
                </a:solidFill>
                <a:latin typeface="Plus Jakarta Sans" pitchFamily="34" charset="0"/>
                <a:ea typeface="Plus Jakarta Sans" pitchFamily="34" charset="-122"/>
                <a:cs typeface="Plus Jakarta Sans" pitchFamily="34" charset="-120"/>
              </a:rPr>
              <a:t>Insurers and Medicare pay only for providers who are credentialed and enrolled with them.</a:t>
            </a:r>
            <a:endParaRPr lang="en-US" sz="1050" dirty="0"/>
          </a:p>
        </p:txBody>
      </p:sp>
      <p:sp>
        <p:nvSpPr>
          <p:cNvPr id="23" name="Shape 21"/>
          <p:cNvSpPr/>
          <p:nvPr/>
        </p:nvSpPr>
        <p:spPr>
          <a:xfrm>
            <a:off x="1690726" y="2852928"/>
            <a:ext cx="562356" cy="562356"/>
          </a:xfrm>
          <a:prstGeom prst="ellipse">
            <a:avLst/>
          </a:prstGeom>
          <a:solidFill>
            <a:srgbClr val="EAD7BB"/>
          </a:solidFill>
          <a:ln/>
        </p:spPr>
        <p:txBody>
          <a:bodyPr/>
          <a:p/>
        </p:txBody>
      </p:sp>
      <p:sp>
        <p:nvSpPr>
          <p:cNvPr id="24" name="Shape 22"/>
          <p:cNvSpPr/>
          <p:nvPr/>
        </p:nvSpPr>
        <p:spPr>
          <a:xfrm>
            <a:off x="1874904" y="3028548"/>
            <a:ext cx="97000" cy="97000"/>
          </a:xfrm>
          <a:prstGeom prst="ellipse">
            <a:avLst/>
          </a:prstGeom>
          <a:noFill/>
          <a:ln w="24567">
            <a:solidFill>
              <a:srgbClr val="445247"/>
            </a:solidFill>
            <a:prstDash val="solid"/>
          </a:ln>
        </p:spPr>
        <p:txBody>
          <a:bodyPr/>
          <a:p/>
        </p:txBody>
      </p:sp>
      <p:sp>
        <p:nvSpPr>
          <p:cNvPr id="25" name="Shape 23"/>
          <p:cNvSpPr/>
          <p:nvPr/>
        </p:nvSpPr>
        <p:spPr>
          <a:xfrm>
            <a:off x="1829257" y="3122694"/>
            <a:ext cx="188293" cy="136941"/>
          </a:xfrm>
          <a:prstGeom prst="arc">
            <a:avLst>
              <a:gd name="adj1" fmla="val 10800000"/>
              <a:gd name="adj2" fmla="val 21600000"/>
            </a:avLst>
          </a:prstGeom>
          <a:noFill/>
          <a:ln w="24567">
            <a:solidFill>
              <a:srgbClr val="445247"/>
            </a:solidFill>
            <a:prstDash val="solid"/>
          </a:ln>
        </p:spPr>
        <p:txBody>
          <a:bodyPr/>
          <a:p/>
        </p:txBody>
      </p:sp>
      <p:sp>
        <p:nvSpPr>
          <p:cNvPr id="26" name="Shape 24"/>
          <p:cNvSpPr/>
          <p:nvPr/>
        </p:nvSpPr>
        <p:spPr>
          <a:xfrm>
            <a:off x="1829257" y="3202576"/>
            <a:ext cx="188293" cy="34235"/>
          </a:xfrm>
          <a:prstGeom prst="rect">
            <a:avLst/>
          </a:prstGeom>
          <a:solidFill>
            <a:srgbClr val="445247"/>
          </a:solidFill>
          <a:ln/>
        </p:spPr>
        <p:txBody>
          <a:bodyPr/>
          <a:p/>
        </p:txBody>
      </p:sp>
      <p:sp>
        <p:nvSpPr>
          <p:cNvPr id="27" name="Shape 25"/>
          <p:cNvSpPr/>
          <p:nvPr/>
        </p:nvSpPr>
        <p:spPr>
          <a:xfrm>
            <a:off x="2043227" y="3099871"/>
            <a:ext cx="71323" cy="25676"/>
          </a:xfrm>
          <a:prstGeom prst="rect">
            <a:avLst/>
          </a:prstGeom>
          <a:solidFill>
            <a:srgbClr val="445247"/>
          </a:solidFill>
          <a:ln/>
        </p:spPr>
        <p:txBody>
          <a:bodyPr/>
          <a:p/>
        </p:txBody>
      </p:sp>
      <p:sp>
        <p:nvSpPr>
          <p:cNvPr id="28" name="Shape 26"/>
          <p:cNvSpPr/>
          <p:nvPr/>
        </p:nvSpPr>
        <p:spPr>
          <a:xfrm>
            <a:off x="2066050" y="3077047"/>
            <a:ext cx="25676" cy="71323"/>
          </a:xfrm>
          <a:prstGeom prst="rect">
            <a:avLst/>
          </a:prstGeom>
          <a:solidFill>
            <a:srgbClr val="445247"/>
          </a:solidFill>
          <a:ln/>
        </p:spPr>
        <p:txBody>
          <a:bodyPr/>
          <a:p/>
        </p:txBody>
      </p:sp>
      <p:sp>
        <p:nvSpPr>
          <p:cNvPr id="29" name="Shape 27"/>
          <p:cNvSpPr/>
          <p:nvPr/>
        </p:nvSpPr>
        <p:spPr>
          <a:xfrm>
            <a:off x="3748126" y="2852928"/>
            <a:ext cx="562356" cy="562356"/>
          </a:xfrm>
          <a:prstGeom prst="ellipse">
            <a:avLst/>
          </a:prstGeom>
          <a:solidFill>
            <a:srgbClr val="445247"/>
          </a:solidFill>
          <a:ln/>
        </p:spPr>
        <p:txBody>
          <a:bodyPr/>
          <a:p/>
        </p:txBody>
      </p:sp>
      <p:sp>
        <p:nvSpPr>
          <p:cNvPr id="30" name="Shape 28"/>
          <p:cNvSpPr/>
          <p:nvPr/>
        </p:nvSpPr>
        <p:spPr>
          <a:xfrm>
            <a:off x="3932304" y="3028548"/>
            <a:ext cx="97000" cy="97000"/>
          </a:xfrm>
          <a:prstGeom prst="ellipse">
            <a:avLst/>
          </a:prstGeom>
          <a:noFill/>
          <a:ln w="24567">
            <a:solidFill>
              <a:srgbClr val="EAD7BB"/>
            </a:solidFill>
            <a:prstDash val="solid"/>
          </a:ln>
        </p:spPr>
        <p:txBody>
          <a:bodyPr/>
          <a:p/>
        </p:txBody>
      </p:sp>
      <p:sp>
        <p:nvSpPr>
          <p:cNvPr id="31" name="Shape 29"/>
          <p:cNvSpPr/>
          <p:nvPr/>
        </p:nvSpPr>
        <p:spPr>
          <a:xfrm>
            <a:off x="3886657" y="3122694"/>
            <a:ext cx="188293" cy="136941"/>
          </a:xfrm>
          <a:prstGeom prst="arc">
            <a:avLst>
              <a:gd name="adj1" fmla="val 10800000"/>
              <a:gd name="adj2" fmla="val 21600000"/>
            </a:avLst>
          </a:prstGeom>
          <a:noFill/>
          <a:ln w="24567">
            <a:solidFill>
              <a:srgbClr val="EAD7BB"/>
            </a:solidFill>
            <a:prstDash val="solid"/>
          </a:ln>
        </p:spPr>
        <p:txBody>
          <a:bodyPr/>
          <a:p/>
        </p:txBody>
      </p:sp>
      <p:sp>
        <p:nvSpPr>
          <p:cNvPr id="32" name="Shape 30"/>
          <p:cNvSpPr/>
          <p:nvPr/>
        </p:nvSpPr>
        <p:spPr>
          <a:xfrm>
            <a:off x="3886657" y="3202576"/>
            <a:ext cx="188293" cy="34235"/>
          </a:xfrm>
          <a:prstGeom prst="rect">
            <a:avLst/>
          </a:prstGeom>
          <a:solidFill>
            <a:srgbClr val="EAD7BB"/>
          </a:solidFill>
          <a:ln/>
        </p:spPr>
        <p:txBody>
          <a:bodyPr/>
          <a:p/>
        </p:txBody>
      </p:sp>
      <p:sp>
        <p:nvSpPr>
          <p:cNvPr id="33" name="Shape 31"/>
          <p:cNvSpPr/>
          <p:nvPr/>
        </p:nvSpPr>
        <p:spPr>
          <a:xfrm>
            <a:off x="4100627" y="3099871"/>
            <a:ext cx="71323" cy="25676"/>
          </a:xfrm>
          <a:prstGeom prst="rect">
            <a:avLst/>
          </a:prstGeom>
          <a:solidFill>
            <a:srgbClr val="EAD7BB"/>
          </a:solidFill>
          <a:ln/>
        </p:spPr>
        <p:txBody>
          <a:bodyPr/>
          <a:p/>
        </p:txBody>
      </p:sp>
      <p:sp>
        <p:nvSpPr>
          <p:cNvPr id="34" name="Shape 32"/>
          <p:cNvSpPr/>
          <p:nvPr/>
        </p:nvSpPr>
        <p:spPr>
          <a:xfrm>
            <a:off x="4123450" y="3077047"/>
            <a:ext cx="25676" cy="71323"/>
          </a:xfrm>
          <a:prstGeom prst="rect">
            <a:avLst/>
          </a:prstGeom>
          <a:solidFill>
            <a:srgbClr val="EAD7BB"/>
          </a:solidFill>
          <a:ln/>
        </p:spPr>
        <p:txBody>
          <a:bodyPr/>
          <a:p/>
        </p:txBody>
      </p:sp>
      <p:sp>
        <p:nvSpPr>
          <p:cNvPr id="35" name="Shape 33"/>
          <p:cNvSpPr/>
          <p:nvPr/>
        </p:nvSpPr>
        <p:spPr>
          <a:xfrm>
            <a:off x="5808269" y="2852928"/>
            <a:ext cx="562356" cy="562356"/>
          </a:xfrm>
          <a:prstGeom prst="ellipse">
            <a:avLst/>
          </a:prstGeom>
          <a:solidFill>
            <a:srgbClr val="EAD7BB"/>
          </a:solidFill>
          <a:ln/>
        </p:spPr>
        <p:txBody>
          <a:bodyPr/>
          <a:p/>
        </p:txBody>
      </p:sp>
      <p:sp>
        <p:nvSpPr>
          <p:cNvPr id="36" name="Shape 34"/>
          <p:cNvSpPr/>
          <p:nvPr/>
        </p:nvSpPr>
        <p:spPr>
          <a:xfrm rot="10800000">
            <a:off x="5956402" y="2995739"/>
            <a:ext cx="266090" cy="276734"/>
          </a:xfrm>
          <a:prstGeom prst="heart">
            <a:avLst/>
          </a:prstGeom>
          <a:noFill/>
          <a:ln w="22913">
            <a:solidFill>
              <a:srgbClr val="445247"/>
            </a:solidFill>
            <a:prstDash val="solid"/>
          </a:ln>
        </p:spPr>
        <p:txBody>
          <a:bodyPr/>
          <a:p/>
        </p:txBody>
      </p:sp>
      <p:sp>
        <p:nvSpPr>
          <p:cNvPr id="37" name="Shape 35"/>
          <p:cNvSpPr/>
          <p:nvPr/>
        </p:nvSpPr>
        <p:spPr>
          <a:xfrm>
            <a:off x="5956402" y="3235220"/>
            <a:ext cx="266090" cy="31931"/>
          </a:xfrm>
          <a:prstGeom prst="rect">
            <a:avLst/>
          </a:prstGeom>
          <a:solidFill>
            <a:srgbClr val="445247"/>
          </a:solidFill>
          <a:ln/>
        </p:spPr>
        <p:txBody>
          <a:bodyPr/>
          <a:p/>
        </p:txBody>
      </p:sp>
      <p:sp>
        <p:nvSpPr>
          <p:cNvPr id="38" name="Shape 36"/>
          <p:cNvSpPr/>
          <p:nvPr/>
        </p:nvSpPr>
        <p:spPr>
          <a:xfrm>
            <a:off x="5983117" y="3139428"/>
            <a:ext cx="47683" cy="47683"/>
          </a:xfrm>
          <a:prstGeom prst="ellipse">
            <a:avLst/>
          </a:prstGeom>
          <a:solidFill>
            <a:srgbClr val="445247"/>
          </a:solidFill>
          <a:ln/>
        </p:spPr>
        <p:txBody>
          <a:bodyPr/>
          <a:p/>
        </p:txBody>
      </p:sp>
      <p:sp>
        <p:nvSpPr>
          <p:cNvPr id="39" name="Shape 37"/>
          <p:cNvSpPr/>
          <p:nvPr/>
        </p:nvSpPr>
        <p:spPr>
          <a:xfrm>
            <a:off x="5964384" y="3195626"/>
            <a:ext cx="85149" cy="52792"/>
          </a:xfrm>
          <a:prstGeom prst="chord">
            <a:avLst>
              <a:gd name="adj1" fmla="val 10800000"/>
              <a:gd name="adj2" fmla="val 21600000"/>
            </a:avLst>
          </a:prstGeom>
          <a:solidFill>
            <a:srgbClr val="445247"/>
          </a:solidFill>
          <a:ln/>
        </p:spPr>
        <p:txBody>
          <a:bodyPr/>
          <a:p/>
        </p:txBody>
      </p:sp>
      <p:sp>
        <p:nvSpPr>
          <p:cNvPr id="40" name="Shape 38"/>
          <p:cNvSpPr/>
          <p:nvPr/>
        </p:nvSpPr>
        <p:spPr>
          <a:xfrm>
            <a:off x="6148093" y="3139428"/>
            <a:ext cx="47683" cy="47683"/>
          </a:xfrm>
          <a:prstGeom prst="ellipse">
            <a:avLst/>
          </a:prstGeom>
          <a:solidFill>
            <a:srgbClr val="445247"/>
          </a:solidFill>
          <a:ln/>
        </p:spPr>
        <p:txBody>
          <a:bodyPr/>
          <a:p/>
        </p:txBody>
      </p:sp>
      <p:sp>
        <p:nvSpPr>
          <p:cNvPr id="41" name="Shape 39"/>
          <p:cNvSpPr/>
          <p:nvPr/>
        </p:nvSpPr>
        <p:spPr>
          <a:xfrm>
            <a:off x="6129360" y="3195626"/>
            <a:ext cx="85149" cy="52792"/>
          </a:xfrm>
          <a:prstGeom prst="chord">
            <a:avLst>
              <a:gd name="adj1" fmla="val 10800000"/>
              <a:gd name="adj2" fmla="val 21600000"/>
            </a:avLst>
          </a:prstGeom>
          <a:solidFill>
            <a:srgbClr val="445247"/>
          </a:solidFill>
          <a:ln/>
        </p:spPr>
        <p:txBody>
          <a:bodyPr/>
          <a:p/>
        </p:txBody>
      </p:sp>
      <p:sp>
        <p:nvSpPr>
          <p:cNvPr id="42" name="Shape 40"/>
          <p:cNvSpPr/>
          <p:nvPr/>
        </p:nvSpPr>
        <p:spPr>
          <a:xfrm>
            <a:off x="6058155" y="3118141"/>
            <a:ext cx="62584" cy="62584"/>
          </a:xfrm>
          <a:prstGeom prst="ellipse">
            <a:avLst/>
          </a:prstGeom>
          <a:solidFill>
            <a:srgbClr val="445247"/>
          </a:solidFill>
          <a:ln/>
        </p:spPr>
        <p:txBody>
          <a:bodyPr/>
          <a:p/>
        </p:txBody>
      </p:sp>
      <p:sp>
        <p:nvSpPr>
          <p:cNvPr id="43" name="Shape 41"/>
          <p:cNvSpPr/>
          <p:nvPr/>
        </p:nvSpPr>
        <p:spPr>
          <a:xfrm>
            <a:off x="6033568" y="3191901"/>
            <a:ext cx="111758" cy="69290"/>
          </a:xfrm>
          <a:prstGeom prst="chord">
            <a:avLst>
              <a:gd name="adj1" fmla="val 10800000"/>
              <a:gd name="adj2" fmla="val 21600000"/>
            </a:avLst>
          </a:prstGeom>
          <a:solidFill>
            <a:srgbClr val="445247"/>
          </a:solidFill>
          <a:ln/>
        </p:spPr>
        <p:txBody>
          <a:bodyPr/>
          <a:p/>
        </p:txBody>
      </p:sp>
      <p:sp>
        <p:nvSpPr>
          <p:cNvPr id="44" name="Shape 42"/>
          <p:cNvSpPr/>
          <p:nvPr/>
        </p:nvSpPr>
        <p:spPr>
          <a:xfrm>
            <a:off x="7875727" y="2851099"/>
            <a:ext cx="562356" cy="562356"/>
          </a:xfrm>
          <a:prstGeom prst="ellipse">
            <a:avLst/>
          </a:prstGeom>
          <a:solidFill>
            <a:srgbClr val="EAD7BB"/>
          </a:solidFill>
          <a:ln/>
        </p:spPr>
        <p:txBody>
          <a:bodyPr/>
          <a:p/>
        </p:txBody>
      </p:sp>
      <p:sp>
        <p:nvSpPr>
          <p:cNvPr id="45" name="Shape 43"/>
          <p:cNvSpPr/>
          <p:nvPr/>
        </p:nvSpPr>
        <p:spPr>
          <a:xfrm>
            <a:off x="8021720" y="3002725"/>
            <a:ext cx="191512" cy="191512"/>
          </a:xfrm>
          <a:prstGeom prst="ellipse">
            <a:avLst/>
          </a:prstGeom>
          <a:noFill/>
          <a:ln w="24252">
            <a:solidFill>
              <a:srgbClr val="445247"/>
            </a:solidFill>
            <a:prstDash val="solid"/>
          </a:ln>
        </p:spPr>
        <p:txBody>
          <a:bodyPr/>
          <a:p/>
        </p:txBody>
      </p:sp>
      <p:sp>
        <p:nvSpPr>
          <p:cNvPr id="46" name="Shape 44"/>
          <p:cNvSpPr/>
          <p:nvPr/>
        </p:nvSpPr>
        <p:spPr>
          <a:xfrm>
            <a:off x="8044251" y="3025256"/>
            <a:ext cx="146450" cy="146450"/>
          </a:xfrm>
          <a:prstGeom prst="pie">
            <a:avLst>
              <a:gd name="adj1" fmla="val 6600000"/>
              <a:gd name="adj2" fmla="val 15000000"/>
            </a:avLst>
          </a:prstGeom>
          <a:solidFill>
            <a:srgbClr val="445247"/>
          </a:solidFill>
          <a:ln/>
        </p:spPr>
        <p:txBody>
          <a:bodyPr/>
          <a:p/>
        </p:txBody>
      </p:sp>
      <p:sp>
        <p:nvSpPr>
          <p:cNvPr id="47" name="Shape 45"/>
          <p:cNvSpPr/>
          <p:nvPr/>
        </p:nvSpPr>
        <p:spPr>
          <a:xfrm>
            <a:off x="8128742" y="3104114"/>
            <a:ext cx="118287" cy="118287"/>
          </a:xfrm>
          <a:prstGeom prst="ellipse">
            <a:avLst/>
          </a:prstGeom>
          <a:noFill/>
          <a:ln w="24252">
            <a:solidFill>
              <a:srgbClr val="445247"/>
            </a:solidFill>
            <a:prstDash val="solid"/>
          </a:ln>
        </p:spPr>
        <p:txBody>
          <a:bodyPr/>
          <a:p/>
        </p:txBody>
      </p:sp>
      <p:sp>
        <p:nvSpPr>
          <p:cNvPr id="48" name="Shape 46"/>
          <p:cNvSpPr/>
          <p:nvPr/>
        </p:nvSpPr>
        <p:spPr>
          <a:xfrm rot="2700000">
            <a:off x="8218865" y="3216768"/>
            <a:ext cx="73225" cy="28164"/>
          </a:xfrm>
          <a:prstGeom prst="roundRect">
            <a:avLst>
              <a:gd name="adj" fmla="val 49999"/>
            </a:avLst>
          </a:prstGeom>
          <a:solidFill>
            <a:srgbClr val="445247"/>
          </a:solidFill>
          <a:ln/>
        </p:spPr>
        <p:txBody>
          <a:bodyPr/>
          <a:p/>
        </p:txBody>
      </p:sp>
      <p:sp>
        <p:nvSpPr>
          <p:cNvPr id="49"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445247"/>
                </a:solidFill>
                <a:latin typeface="Plus Jakarta Sans"/>
                <a:ea typeface="Plus Jakarta Sans"/>
                <a:cs typeface="Plus Jakarta Sans"/>
              </a:defRPr>
            </a:lvl1pPr>
          </a:lstStyle>
          <a:p>
            <a:pPr algn="l"/>
            <a:fld id="{F7021451-1387-4CA6-816F-3879F97B5CBC}" type="slidenum">
              <a:rPr b="0" lang="en-US"/>
              <a:t>12</a:t>
            </a:fld>
            <a:endParaRPr lang="en-US"/>
          </a:p>
        </p:txBody>
      </p:sp>
      <p:sp>
        <p:nvSpPr>
          <p:cNvPr id="50" name="Icon 50"/>
          <p:cNvSpPr/>
          <p:nvPr/>
        </p:nvSpPr>
        <p:spPr>
          <a:xfrm>
            <a:off x="6126480" y="640080"/>
            <a:ext cx="1463040" cy="1691640"/>
          </a:xfrm>
          <a:prstGeom prst="rect">
            <a:avLst/>
          </a:prstGeom>
          <a:solidFill>
            <a:srgbClr val="F2F2F2"/>
          </a:solidFill>
          <a:ln>
            <a:noFill/>
          </a:ln>
        </p:spPr>
        <p:txBody>
          <a:bodyPr/>
          <a:p/>
        </p:txBody>
      </p:sp>
      <p:sp>
        <p:nvSpPr>
          <p:cNvPr id="51" name="Icon 51"/>
          <p:cNvSpPr/>
          <p:nvPr/>
        </p:nvSpPr>
        <p:spPr>
          <a:xfrm>
            <a:off x="5989320" y="502920"/>
            <a:ext cx="1737360" cy="182880"/>
          </a:xfrm>
          <a:prstGeom prst="rect">
            <a:avLst/>
          </a:prstGeom>
          <a:solidFill>
            <a:srgbClr val="465246"/>
          </a:solidFill>
          <a:ln>
            <a:noFill/>
          </a:ln>
        </p:spPr>
        <p:txBody>
          <a:bodyPr/>
          <a:p/>
        </p:txBody>
      </p:sp>
      <p:sp>
        <p:nvSpPr>
          <p:cNvPr id="52" name="Icon 52"/>
          <p:cNvSpPr/>
          <p:nvPr/>
        </p:nvSpPr>
        <p:spPr>
          <a:xfrm>
            <a:off x="6601968" y="868680"/>
            <a:ext cx="512064" cy="512064"/>
          </a:xfrm>
          <a:prstGeom prst="plus">
            <a:avLst>
              <a:gd name="adj" fmla="val 33000"/>
            </a:avLst>
          </a:prstGeom>
          <a:solidFill>
            <a:srgbClr val="9C7B4F"/>
          </a:solidFill>
          <a:ln>
            <a:noFill/>
          </a:ln>
        </p:spPr>
        <p:txBody>
          <a:bodyPr/>
          <a:p/>
        </p:txBody>
      </p:sp>
      <p:sp>
        <p:nvSpPr>
          <p:cNvPr id="53" name="Icon 53"/>
          <p:cNvSpPr/>
          <p:nvPr/>
        </p:nvSpPr>
        <p:spPr>
          <a:xfrm>
            <a:off x="6291072" y="1554480"/>
            <a:ext cx="228600" cy="201168"/>
          </a:xfrm>
          <a:prstGeom prst="rect">
            <a:avLst/>
          </a:prstGeom>
          <a:solidFill>
            <a:srgbClr val="BBA27E"/>
          </a:solidFill>
          <a:ln>
            <a:noFill/>
          </a:ln>
        </p:spPr>
        <p:txBody>
          <a:bodyPr/>
          <a:p/>
        </p:txBody>
      </p:sp>
      <p:sp>
        <p:nvSpPr>
          <p:cNvPr id="54" name="Icon 54"/>
          <p:cNvSpPr/>
          <p:nvPr/>
        </p:nvSpPr>
        <p:spPr>
          <a:xfrm>
            <a:off x="6291072" y="1920240"/>
            <a:ext cx="228600" cy="201168"/>
          </a:xfrm>
          <a:prstGeom prst="rect">
            <a:avLst/>
          </a:prstGeom>
          <a:solidFill>
            <a:srgbClr val="BBA27E"/>
          </a:solidFill>
          <a:ln>
            <a:noFill/>
          </a:ln>
        </p:spPr>
        <p:txBody>
          <a:bodyPr/>
          <a:p/>
        </p:txBody>
      </p:sp>
      <p:sp>
        <p:nvSpPr>
          <p:cNvPr id="55" name="Icon 55"/>
          <p:cNvSpPr/>
          <p:nvPr/>
        </p:nvSpPr>
        <p:spPr>
          <a:xfrm>
            <a:off x="7196328" y="1554480"/>
            <a:ext cx="228600" cy="201168"/>
          </a:xfrm>
          <a:prstGeom prst="rect">
            <a:avLst/>
          </a:prstGeom>
          <a:solidFill>
            <a:srgbClr val="BBA27E"/>
          </a:solidFill>
          <a:ln>
            <a:noFill/>
          </a:ln>
        </p:spPr>
        <p:txBody>
          <a:bodyPr/>
          <a:p/>
        </p:txBody>
      </p:sp>
      <p:sp>
        <p:nvSpPr>
          <p:cNvPr id="56" name="Icon 56"/>
          <p:cNvSpPr/>
          <p:nvPr/>
        </p:nvSpPr>
        <p:spPr>
          <a:xfrm>
            <a:off x="7196328" y="1920240"/>
            <a:ext cx="228600" cy="201168"/>
          </a:xfrm>
          <a:prstGeom prst="rect">
            <a:avLst/>
          </a:prstGeom>
          <a:solidFill>
            <a:srgbClr val="BBA27E"/>
          </a:solidFill>
          <a:ln>
            <a:noFill/>
          </a:ln>
        </p:spPr>
        <p:txBody>
          <a:bodyPr/>
          <a:p/>
        </p:txBody>
      </p:sp>
      <p:sp>
        <p:nvSpPr>
          <p:cNvPr id="57" name="Icon 57"/>
          <p:cNvSpPr/>
          <p:nvPr/>
        </p:nvSpPr>
        <p:spPr>
          <a:xfrm>
            <a:off x="6675120" y="1783080"/>
            <a:ext cx="365760" cy="548640"/>
          </a:xfrm>
          <a:prstGeom prst="rect">
            <a:avLst/>
          </a:prstGeom>
          <a:solidFill>
            <a:srgbClr val="465246"/>
          </a:solidFill>
          <a:ln>
            <a:noFill/>
          </a:ln>
        </p:spPr>
        <p:txBody>
          <a:body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676095" y="606247"/>
            <a:ext cx="5792724" cy="484632"/>
          </a:xfrm>
          <a:prstGeom prst="rect">
            <a:avLst/>
          </a:prstGeom>
          <a:noFill/>
          <a:ln/>
        </p:spPr>
        <p:txBody>
          <a:bodyPr wrap="square" lIns="68580" tIns="34290" rIns="68580" bIns="34290" rtlCol="0" anchor="t"/>
          <a:lstStyle/>
          <a:p>
            <a:pPr algn="ctr" indent="0" marL="0">
              <a:buNone/>
            </a:pPr>
            <a:r>
              <a:rPr lang="en-US" sz="2700" b="1" dirty="0">
                <a:solidFill>
                  <a:srgbClr val="3F3F3F"/>
                </a:solidFill>
                <a:latin typeface="Plus Jakarta Sans" pitchFamily="34" charset="0"/>
                <a:ea typeface="Plus Jakarta Sans" pitchFamily="34" charset="-122"/>
                <a:cs typeface="Plus Jakarta Sans" pitchFamily="34" charset="-120"/>
              </a:rPr>
              <a:t>Credentialing vs. privileging</a:t>
            </a:r>
            <a:endParaRPr lang="en-US" sz="2700" dirty="0"/>
          </a:p>
        </p:txBody>
      </p:sp>
      <p:sp>
        <p:nvSpPr>
          <p:cNvPr id="3" name="Shape 1"/>
          <p:cNvSpPr/>
          <p:nvPr/>
        </p:nvSpPr>
        <p:spPr>
          <a:xfrm>
            <a:off x="0" y="1573682"/>
            <a:ext cx="4473245" cy="3055010"/>
          </a:xfrm>
          <a:prstGeom prst="rect">
            <a:avLst/>
          </a:prstGeom>
          <a:solidFill>
            <a:srgbClr val="445247"/>
          </a:solidFill>
          <a:ln/>
        </p:spPr>
        <p:txBody>
          <a:bodyPr/>
          <a:p/>
        </p:txBody>
      </p:sp>
      <p:sp>
        <p:nvSpPr>
          <p:cNvPr id="4" name="Shape 2"/>
          <p:cNvSpPr/>
          <p:nvPr/>
        </p:nvSpPr>
        <p:spPr>
          <a:xfrm>
            <a:off x="4670755" y="1573682"/>
            <a:ext cx="4473245" cy="3055010"/>
          </a:xfrm>
          <a:prstGeom prst="rect">
            <a:avLst/>
          </a:prstGeom>
          <a:solidFill>
            <a:srgbClr val="EAD7BB"/>
          </a:solidFill>
          <a:ln/>
        </p:spPr>
        <p:txBody>
          <a:bodyPr/>
          <a:p/>
        </p:txBody>
      </p:sp>
      <p:sp>
        <p:nvSpPr>
          <p:cNvPr id="5" name="Text 3"/>
          <p:cNvSpPr/>
          <p:nvPr/>
        </p:nvSpPr>
        <p:spPr>
          <a:xfrm>
            <a:off x="457200" y="3039466"/>
            <a:ext cx="1884578" cy="278892"/>
          </a:xfrm>
          <a:prstGeom prst="rect">
            <a:avLst/>
          </a:prstGeom>
          <a:noFill/>
          <a:ln/>
        </p:spPr>
        <p:txBody>
          <a:bodyPr wrap="square" lIns="68580" tIns="34290" rIns="68580" bIns="34290" rtlCol="0" anchor="t"/>
          <a:lstStyle/>
          <a:p>
            <a:pPr algn="l" indent="0" marL="0">
              <a:buNone/>
            </a:pPr>
            <a:r>
              <a:rPr lang="en-US" sz="1400" b="1" dirty="0">
                <a:solidFill>
                  <a:srgbClr val="FFFFFF"/>
                </a:solidFill>
                <a:latin typeface="Plus Jakarta Sans" pitchFamily="34" charset="0"/>
                <a:ea typeface="Plus Jakarta Sans" pitchFamily="34" charset="-122"/>
                <a:cs typeface="Plus Jakarta Sans" pitchFamily="34" charset="-120"/>
              </a:rPr>
              <a:t>What it checks</a:t>
            </a:r>
            <a:endParaRPr lang="en-US" sz="1400" dirty="0"/>
          </a:p>
        </p:txBody>
      </p:sp>
      <p:sp>
        <p:nvSpPr>
          <p:cNvPr id="6" name="Text 4"/>
          <p:cNvSpPr/>
          <p:nvPr/>
        </p:nvSpPr>
        <p:spPr>
          <a:xfrm>
            <a:off x="5038344" y="3039466"/>
            <a:ext cx="3648456" cy="278892"/>
          </a:xfrm>
          <a:prstGeom prst="rect">
            <a:avLst/>
          </a:prstGeom>
          <a:noFill/>
          <a:ln/>
        </p:spPr>
        <p:txBody>
          <a:bodyPr wrap="square" lIns="68580" tIns="34290" rIns="68580" bIns="34290" rtlCol="0" anchor="t"/>
          <a:lstStyle/>
          <a:p>
            <a:pPr algn="l" indent="0" marL="0">
              <a:buNone/>
            </a:pPr>
            <a:r>
              <a:rPr lang="en-US" sz="1400" b="1" dirty="0">
                <a:solidFill>
                  <a:srgbClr val="3F3F3F"/>
                </a:solidFill>
                <a:latin typeface="Plus Jakarta Sans" pitchFamily="34" charset="0"/>
                <a:ea typeface="Plus Jakarta Sans" pitchFamily="34" charset="-122"/>
                <a:cs typeface="Plus Jakarta Sans" pitchFamily="34" charset="-120"/>
              </a:rPr>
              <a:t>What it decides</a:t>
            </a:r>
            <a:endParaRPr lang="en-US" sz="1400" dirty="0"/>
          </a:p>
        </p:txBody>
      </p:sp>
      <p:sp>
        <p:nvSpPr>
          <p:cNvPr id="7" name="Text 5"/>
          <p:cNvSpPr/>
          <p:nvPr/>
        </p:nvSpPr>
        <p:spPr>
          <a:xfrm>
            <a:off x="457200" y="3332074"/>
            <a:ext cx="3648456" cy="1080821"/>
          </a:xfrm>
          <a:prstGeom prst="rect">
            <a:avLst/>
          </a:prstGeom>
          <a:noFill/>
          <a:ln/>
        </p:spPr>
        <p:txBody>
          <a:bodyPr wrap="square" lIns="68580" tIns="34290" rIns="68580" bIns="34290" rtlCol="0" anchor="t"/>
          <a:lstStyle/>
          <a:p>
            <a:pPr algn="l" indent="0" marL="0">
              <a:lnSpc>
                <a:spcPct val="150000"/>
              </a:lnSpc>
              <a:buNone/>
            </a:pPr>
            <a:r>
              <a:rPr lang="en-US" sz="1200" dirty="0">
                <a:solidFill>
                  <a:srgbClr val="F2F2F2"/>
                </a:solidFill>
                <a:latin typeface="Plus Jakarta Sans" pitchFamily="34" charset="0"/>
                <a:ea typeface="Plus Jakarta Sans" pitchFamily="34" charset="-122"/>
                <a:cs typeface="Plus Jakarta Sans" pitchFamily="34" charset="-120"/>
              </a:rPr>
              <a:t>The provider's license, education, training, board certification (a specialty exam), work history, and background.</a:t>
            </a:r>
            <a:endParaRPr lang="en-US" sz="1200" dirty="0"/>
          </a:p>
        </p:txBody>
      </p:sp>
      <p:sp>
        <p:nvSpPr>
          <p:cNvPr id="8" name="Text 6"/>
          <p:cNvSpPr/>
          <p:nvPr/>
        </p:nvSpPr>
        <p:spPr>
          <a:xfrm>
            <a:off x="5038344" y="3332074"/>
            <a:ext cx="3648456" cy="1080821"/>
          </a:xfrm>
          <a:prstGeom prst="rect">
            <a:avLst/>
          </a:prstGeom>
          <a:noFill/>
          <a:ln/>
        </p:spPr>
        <p:txBody>
          <a:bodyPr wrap="square" lIns="68580" tIns="34290" rIns="68580" bIns="34290" rtlCol="0" anchor="t"/>
          <a:lstStyle/>
          <a:p>
            <a:pPr algn="l" indent="0" marL="0">
              <a:lnSpc>
                <a:spcPct val="150000"/>
              </a:lnSpc>
              <a:buNone/>
            </a:pPr>
            <a:r>
              <a:rPr lang="en-US" sz="1200" dirty="0">
                <a:solidFill>
                  <a:srgbClr val="3F3F3F"/>
                </a:solidFill>
                <a:latin typeface="Plus Jakarta Sans" pitchFamily="34" charset="0"/>
                <a:ea typeface="Plus Jakarta Sans" pitchFamily="34" charset="-122"/>
                <a:cs typeface="Plus Jakarta Sans" pitchFamily="34" charset="-120"/>
              </a:rPr>
              <a:t>Which specific procedures and patient care the provider may perform at this hospital, based on proven training and experience.</a:t>
            </a:r>
            <a:endParaRPr lang="en-US" sz="1200" dirty="0"/>
          </a:p>
        </p:txBody>
      </p:sp>
      <p:sp>
        <p:nvSpPr>
          <p:cNvPr id="9" name="Shape 7"/>
          <p:cNvSpPr/>
          <p:nvPr/>
        </p:nvSpPr>
        <p:spPr>
          <a:xfrm>
            <a:off x="457200" y="1573682"/>
            <a:ext cx="4016045" cy="1277417"/>
          </a:xfrm>
          <a:prstGeom prst="rect">
            <a:avLst/>
          </a:prstGeom>
          <a:solidFill>
            <a:srgbClr val="84998A"/>
          </a:solidFill>
          <a:ln/>
        </p:spPr>
        <p:txBody>
          <a:bodyPr/>
          <a:p/>
        </p:txBody>
      </p:sp>
      <p:sp>
        <p:nvSpPr>
          <p:cNvPr id="17" name="Shape 15"/>
          <p:cNvSpPr/>
          <p:nvPr/>
        </p:nvSpPr>
        <p:spPr>
          <a:xfrm>
            <a:off x="4670755" y="1573682"/>
            <a:ext cx="4016045" cy="1277417"/>
          </a:xfrm>
          <a:prstGeom prst="rect">
            <a:avLst/>
          </a:prstGeom>
          <a:solidFill>
            <a:srgbClr val="9C7B4F"/>
          </a:solidFill>
          <a:ln/>
        </p:spPr>
        <p:txBody>
          <a:bodyPr/>
          <a:p/>
        </p:txBody>
      </p:sp>
      <p:sp>
        <p:nvSpPr>
          <p:cNvPr id="25"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445247"/>
                </a:solidFill>
                <a:latin typeface="Plus Jakarta Sans"/>
                <a:ea typeface="Plus Jakarta Sans"/>
                <a:cs typeface="Plus Jakarta Sans"/>
              </a:defRPr>
            </a:lvl1pPr>
          </a:lstStyle>
          <a:p>
            <a:pPr algn="l"/>
            <a:fld id="{F7021451-1387-4CA6-816F-3879F97B5CBC}" type="slidenum">
              <a:rPr b="0" lang="en-US"/>
              <a:t>8</a:t>
            </a:fld>
            <a:endParaRPr lang="en-US"/>
          </a:p>
        </p:txBody>
      </p:sp>
      <p:sp>
        <p:nvSpPr>
          <p:cNvPr id="26" name="Icon 26"/>
          <p:cNvSpPr/>
          <p:nvPr/>
        </p:nvSpPr>
        <p:spPr>
          <a:xfrm>
            <a:off x="777240" y="1874520"/>
            <a:ext cx="685800" cy="685800"/>
          </a:xfrm>
          <a:prstGeom prst="ellipse">
            <a:avLst/>
          </a:prstGeom>
          <a:solidFill>
            <a:srgbClr val="F2F2F2"/>
          </a:solidFill>
          <a:ln>
            <a:noFill/>
          </a:ln>
        </p:spPr>
        <p:txBody>
          <a:bodyPr/>
          <a:p/>
        </p:txBody>
      </p:sp>
      <p:sp>
        <p:nvSpPr>
          <p:cNvPr id="27" name="Icon 27"/>
          <p:cNvSpPr/>
          <p:nvPr/>
        </p:nvSpPr>
        <p:spPr>
          <a:xfrm>
            <a:off x="841248" y="1938528"/>
            <a:ext cx="557784" cy="557784"/>
          </a:xfrm>
          <a:custGeom>
            <a:avLst/>
            <a:gdLst/>
            <a:ahLst/>
            <a:cxnLst/>
            <a:rect l="0" t="0" r="r" b="b"/>
            <a:pathLst>
              <a:path w="100" h="100" fill="none">
                <a:moveTo>
                  <a:pt x="18" y="52"/>
                </a:moveTo>
                <a:lnTo>
                  <a:pt x="40" y="72"/>
                </a:lnTo>
                <a:lnTo>
                  <a:pt x="82" y="28"/>
                </a:lnTo>
              </a:path>
            </a:pathLst>
          </a:custGeom>
          <a:noFill/>
          <a:ln w="44450" cap="rnd">
            <a:solidFill>
              <a:srgbClr val="465246"/>
            </a:solidFill>
            <a:round/>
          </a:ln>
        </p:spPr>
        <p:txBody>
          <a:bodyPr/>
          <a:p/>
        </p:txBody>
      </p:sp>
      <p:sp>
        <p:nvSpPr>
          <p:cNvPr id="28" name="Clone 28"/>
          <p:cNvSpPr/>
          <p:nvPr/>
        </p:nvSpPr>
        <p:spPr>
          <a:xfrm>
            <a:off x="1645920" y="1737360"/>
            <a:ext cx="2697480" cy="274320"/>
          </a:xfrm>
          <a:prstGeom prst="rect">
            <a:avLst/>
          </a:prstGeom>
          <a:noFill/>
          <a:ln/>
        </p:spPr>
        <p:txBody>
          <a:bodyPr wrap="square" lIns="68580" tIns="34290" rIns="68580" bIns="34290" rtlCol="0" anchor="t"/>
          <a:lstStyle/>
          <a:p>
            <a:pPr algn="l" indent="0" marL="0">
              <a:buNone/>
            </a:pPr>
            <a:r>
              <a:rPr lang="en-US" sz="1100" b="1" dirty="0">
                <a:solidFill>
                  <a:srgbClr val="F2F2F2"/>
                </a:solidFill>
                <a:latin typeface="Plus Jakarta Sans" pitchFamily="34" charset="0"/>
                <a:ea typeface="Plus Jakarta Sans" pitchFamily="34" charset="-122"/>
                <a:cs typeface="Plus Jakarta Sans" pitchFamily="34" charset="-120"/>
              </a:rPr>
              <a:t>CREDENTIALING</a:t>
            </a:r>
            <a:endParaRPr lang="en-US" sz="1100" dirty="0"/>
          </a:p>
        </p:txBody>
      </p:sp>
      <p:sp>
        <p:nvSpPr>
          <p:cNvPr id="29" name="Clone 29"/>
          <p:cNvSpPr/>
          <p:nvPr/>
        </p:nvSpPr>
        <p:spPr>
          <a:xfrm>
            <a:off x="1645920" y="2011680"/>
            <a:ext cx="2697480" cy="685800"/>
          </a:xfrm>
          <a:prstGeom prst="rect">
            <a:avLst/>
          </a:prstGeom>
          <a:noFill/>
          <a:ln/>
        </p:spPr>
        <p:txBody>
          <a:bodyPr wrap="square" lIns="68580" tIns="34290" rIns="68580" bIns="34290" rtlCol="0" anchor="t"/>
          <a:lstStyle/>
          <a:p>
            <a:pPr algn="l" indent="0" marL="0">
              <a:buNone/>
            </a:pPr>
            <a:r>
              <a:rPr lang="en-US" sz="1800" b="1" dirty="0">
                <a:solidFill>
                  <a:srgbClr val="FFFFFF"/>
                </a:solidFill>
                <a:latin typeface="Plus Jakarta Sans" pitchFamily="34" charset="0"/>
                <a:ea typeface="Plus Jakarta Sans" pitchFamily="34" charset="-122"/>
                <a:cs typeface="Plus Jakarta Sans" pitchFamily="34" charset="-120"/>
              </a:rPr>
              <a:t>Are they qualified?</a:t>
            </a:r>
            <a:endParaRPr lang="en-US" sz="1800" dirty="0"/>
          </a:p>
        </p:txBody>
      </p:sp>
      <p:sp>
        <p:nvSpPr>
          <p:cNvPr id="30" name="Icon 30"/>
          <p:cNvSpPr/>
          <p:nvPr/>
        </p:nvSpPr>
        <p:spPr>
          <a:xfrm>
            <a:off x="4990795" y="1874520"/>
            <a:ext cx="685800" cy="685800"/>
          </a:xfrm>
          <a:prstGeom prst="ellipse">
            <a:avLst/>
          </a:prstGeom>
          <a:solidFill>
            <a:srgbClr val="F2F2F2"/>
          </a:solidFill>
          <a:ln>
            <a:noFill/>
          </a:ln>
        </p:spPr>
        <p:txBody>
          <a:bodyPr/>
          <a:p/>
        </p:txBody>
      </p:sp>
      <p:sp>
        <p:nvSpPr>
          <p:cNvPr id="31" name="Icon 31"/>
          <p:cNvSpPr/>
          <p:nvPr/>
        </p:nvSpPr>
        <p:spPr>
          <a:xfrm>
            <a:off x="5155387" y="2039112"/>
            <a:ext cx="356616" cy="356616"/>
          </a:xfrm>
          <a:prstGeom prst="plus">
            <a:avLst>
              <a:gd name="adj" fmla="val 33000"/>
            </a:avLst>
          </a:prstGeom>
          <a:solidFill>
            <a:srgbClr val="9C7B4F"/>
          </a:solidFill>
          <a:ln>
            <a:noFill/>
          </a:ln>
        </p:spPr>
        <p:txBody>
          <a:bodyPr/>
          <a:p/>
        </p:txBody>
      </p:sp>
      <p:sp>
        <p:nvSpPr>
          <p:cNvPr id="32" name="Clone 32"/>
          <p:cNvSpPr/>
          <p:nvPr/>
        </p:nvSpPr>
        <p:spPr>
          <a:xfrm>
            <a:off x="5859475" y="1737360"/>
            <a:ext cx="2697480" cy="274320"/>
          </a:xfrm>
          <a:prstGeom prst="rect">
            <a:avLst/>
          </a:prstGeom>
          <a:noFill/>
          <a:ln/>
        </p:spPr>
        <p:txBody>
          <a:bodyPr wrap="square" lIns="68580" tIns="34290" rIns="68580" bIns="34290" rtlCol="0" anchor="t"/>
          <a:lstStyle/>
          <a:p>
            <a:pPr algn="l" indent="0" marL="0">
              <a:buNone/>
            </a:pPr>
            <a:r>
              <a:rPr lang="en-US" sz="1100" b="1" dirty="0">
                <a:solidFill>
                  <a:srgbClr val="F2F2F2"/>
                </a:solidFill>
                <a:latin typeface="Plus Jakarta Sans" pitchFamily="34" charset="0"/>
                <a:ea typeface="Plus Jakarta Sans" pitchFamily="34" charset="-122"/>
                <a:cs typeface="Plus Jakarta Sans" pitchFamily="34" charset="-120"/>
              </a:rPr>
              <a:t>PRIVILEGING</a:t>
            </a:r>
            <a:endParaRPr lang="en-US" sz="1100" dirty="0"/>
          </a:p>
        </p:txBody>
      </p:sp>
      <p:sp>
        <p:nvSpPr>
          <p:cNvPr id="33" name="Clone 33"/>
          <p:cNvSpPr/>
          <p:nvPr/>
        </p:nvSpPr>
        <p:spPr>
          <a:xfrm>
            <a:off x="5859475" y="2011680"/>
            <a:ext cx="2697480" cy="685800"/>
          </a:xfrm>
          <a:prstGeom prst="rect">
            <a:avLst/>
          </a:prstGeom>
          <a:noFill/>
          <a:ln/>
        </p:spPr>
        <p:txBody>
          <a:bodyPr wrap="square" lIns="68580" tIns="34290" rIns="68580" bIns="34290" rtlCol="0" anchor="t"/>
          <a:lstStyle/>
          <a:p>
            <a:pPr algn="l" indent="0" marL="0">
              <a:buNone/>
            </a:pPr>
            <a:r>
              <a:rPr lang="en-US" sz="1800" b="1" dirty="0">
                <a:solidFill>
                  <a:srgbClr val="FFFFFF"/>
                </a:solidFill>
                <a:latin typeface="Plus Jakarta Sans" pitchFamily="34" charset="0"/>
                <a:ea typeface="Plus Jakarta Sans" pitchFamily="34" charset="-122"/>
                <a:cs typeface="Plus Jakarta Sans" pitchFamily="34" charset="-120"/>
              </a:rPr>
              <a:t>What are they allowed to do here?</a:t>
            </a:r>
            <a:endParaRPr lang="en-US" sz="1800" dirty="0"/>
          </a:p>
        </p:txBody>
      </p:sp>
      <p:sp>
        <p:nvSpPr>
          <p:cNvPr id="34" name="Clone 34"/>
          <p:cNvSpPr/>
          <p:nvPr/>
        </p:nvSpPr>
        <p:spPr>
          <a:xfrm>
            <a:off x="457200" y="4681728"/>
            <a:ext cx="8046720" cy="347472"/>
          </a:xfrm>
          <a:prstGeom prst="rect">
            <a:avLst/>
          </a:prstGeom>
          <a:noFill/>
          <a:ln/>
        </p:spPr>
        <p:txBody>
          <a:bodyPr wrap="square" lIns="68580" tIns="34290" rIns="68580" bIns="34290" rtlCol="0" anchor="t"/>
          <a:lstStyle/>
          <a:p>
            <a:pPr algn="ctr" indent="0" marL="0">
              <a:buNone/>
            </a:pPr>
            <a:r>
              <a:rPr lang="en-US" sz="1300" b="1" dirty="0">
                <a:solidFill>
                  <a:srgbClr val="465246"/>
                </a:solidFill>
                <a:latin typeface="Plus Jakarta Sans" pitchFamily="34" charset="0"/>
                <a:ea typeface="Plus Jakarta Sans" pitchFamily="34" charset="-122"/>
                <a:cs typeface="Plus Jakarta Sans" pitchFamily="34" charset="-120"/>
              </a:rPr>
              <a:t>Credentialing comes first. Privileges are granted on top of it.</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3546043"/>
            <a:ext cx="9144000" cy="1597457"/>
          </a:xfrm>
          <a:prstGeom prst="rect">
            <a:avLst/>
          </a:prstGeom>
          <a:solidFill>
            <a:srgbClr val="445247"/>
          </a:solidFill>
          <a:ln/>
        </p:spPr>
        <p:txBody>
          <a:bodyPr/>
          <a:p/>
        </p:txBody>
      </p:sp>
      <p:sp>
        <p:nvSpPr>
          <p:cNvPr id="3" name="Text 1"/>
          <p:cNvSpPr/>
          <p:nvPr/>
        </p:nvSpPr>
        <p:spPr>
          <a:xfrm>
            <a:off x="457200" y="513893"/>
            <a:ext cx="8229600" cy="484632"/>
          </a:xfrm>
          <a:prstGeom prst="rect">
            <a:avLst/>
          </a:prstGeom>
          <a:noFill/>
          <a:ln/>
        </p:spPr>
        <p:txBody>
          <a:bodyPr wrap="square" lIns="68580" tIns="34290" rIns="68580" bIns="34290" rtlCol="0" anchor="t"/>
          <a:lstStyle/>
          <a:p>
            <a:pPr algn="ctr" indent="0" marL="0">
              <a:buNone/>
            </a:pPr>
            <a:r>
              <a:rPr lang="en-US" sz="2700" b="1" dirty="0">
                <a:solidFill>
                  <a:srgbClr val="3F3F3F"/>
                </a:solidFill>
                <a:latin typeface="Plus Jakarta Sans" pitchFamily="34" charset="0"/>
                <a:ea typeface="Plus Jakarta Sans" pitchFamily="34" charset="-122"/>
                <a:cs typeface="Plus Jakarta Sans" pitchFamily="34" charset="-120"/>
              </a:rPr>
              <a:t>Who's involved</a:t>
            </a:r>
            <a:endParaRPr lang="en-US" sz="2700" dirty="0"/>
          </a:p>
        </p:txBody>
      </p:sp>
      <p:sp>
        <p:nvSpPr>
          <p:cNvPr id="4" name="Shape 2"/>
          <p:cNvSpPr/>
          <p:nvPr/>
        </p:nvSpPr>
        <p:spPr>
          <a:xfrm>
            <a:off x="457200" y="1207922"/>
            <a:ext cx="1280160" cy="3420770"/>
          </a:xfrm>
          <a:prstGeom prst="rect">
            <a:avLst/>
          </a:prstGeom>
          <a:solidFill>
            <a:srgbClr val="EAD7BB"/>
          </a:solidFill>
          <a:ln/>
        </p:spPr>
        <p:txBody>
          <a:bodyPr/>
          <a:p/>
        </p:txBody>
      </p:sp>
      <p:sp>
        <p:nvSpPr>
          <p:cNvPr id="5" name="Text 3"/>
          <p:cNvSpPr/>
          <p:nvPr/>
        </p:nvSpPr>
        <p:spPr>
          <a:xfrm>
            <a:off x="502920" y="3017520"/>
            <a:ext cx="1188720" cy="1508760"/>
          </a:xfrm>
          <a:prstGeom prst="rect">
            <a:avLst/>
          </a:prstGeom>
          <a:noFill/>
          <a:ln/>
        </p:spPr>
        <p:txBody>
          <a:bodyPr wrap="square" lIns="68580" tIns="34290" rIns="68580" bIns="34290" rtlCol="0" anchor="t"/>
          <a:lstStyle/>
          <a:p>
            <a:pPr algn="ctr" indent="0" marL="0">
              <a:lnSpc>
                <a:spcPct val="115000"/>
              </a:lnSpc>
              <a:buNone/>
            </a:pPr>
            <a:r>
              <a:rPr lang="en-US" sz="1050" dirty="0">
                <a:solidFill>
                  <a:srgbClr val="3F3F3F"/>
                </a:solidFill>
                <a:latin typeface="Plus Jakarta Sans" pitchFamily="34" charset="0"/>
                <a:ea typeface="Plus Jakarta Sans" pitchFamily="34" charset="-122"/>
                <a:cs typeface="Plus Jakarta Sans" pitchFamily="34" charset="-120"/>
              </a:rPr>
              <a:t>Applies and supplies documents.</a:t>
            </a:r>
            <a:endParaRPr lang="en-US" sz="1050" dirty="0"/>
          </a:p>
        </p:txBody>
      </p:sp>
      <p:sp>
        <p:nvSpPr>
          <p:cNvPr id="6" name="Text 4"/>
          <p:cNvSpPr/>
          <p:nvPr/>
        </p:nvSpPr>
        <p:spPr>
          <a:xfrm>
            <a:off x="502920" y="2487168"/>
            <a:ext cx="1188720" cy="502920"/>
          </a:xfrm>
          <a:prstGeom prst="rect">
            <a:avLst/>
          </a:prstGeom>
          <a:noFill/>
          <a:ln/>
        </p:spPr>
        <p:txBody>
          <a:bodyPr wrap="square" lIns="68580" tIns="34290" rIns="68580" bIns="34290" rtlCol="0" anchor="ctr"/>
          <a:lstStyle/>
          <a:p>
            <a:pPr algn="ctr" indent="0" marL="0">
              <a:buNone/>
            </a:pPr>
            <a:r>
              <a:rPr lang="en-US" sz="1200" b="1" dirty="0">
                <a:solidFill>
                  <a:srgbClr val="3F3F3F"/>
                </a:solidFill>
                <a:latin typeface="Plus Jakarta Sans" pitchFamily="34" charset="0"/>
                <a:ea typeface="Plus Jakarta Sans" pitchFamily="34" charset="-122"/>
                <a:cs typeface="Plus Jakarta Sans" pitchFamily="34" charset="-120"/>
              </a:rPr>
              <a:t>Provider</a:t>
            </a:r>
            <a:endParaRPr lang="en-US" sz="1200" dirty="0"/>
          </a:p>
        </p:txBody>
      </p:sp>
      <p:sp>
        <p:nvSpPr>
          <p:cNvPr id="7" name="Shape 5"/>
          <p:cNvSpPr/>
          <p:nvPr/>
        </p:nvSpPr>
        <p:spPr>
          <a:xfrm>
            <a:off x="1847088" y="1207922"/>
            <a:ext cx="1280160" cy="3420770"/>
          </a:xfrm>
          <a:prstGeom prst="rect">
            <a:avLst/>
          </a:prstGeom>
          <a:solidFill>
            <a:srgbClr val="EAD7BB"/>
          </a:solidFill>
          <a:ln/>
        </p:spPr>
        <p:txBody>
          <a:bodyPr/>
          <a:p/>
        </p:txBody>
      </p:sp>
      <p:sp>
        <p:nvSpPr>
          <p:cNvPr id="8" name="Text 6"/>
          <p:cNvSpPr/>
          <p:nvPr/>
        </p:nvSpPr>
        <p:spPr>
          <a:xfrm>
            <a:off x="1892808" y="3017520"/>
            <a:ext cx="1188720" cy="1508760"/>
          </a:xfrm>
          <a:prstGeom prst="rect">
            <a:avLst/>
          </a:prstGeom>
          <a:noFill/>
          <a:ln/>
        </p:spPr>
        <p:txBody>
          <a:bodyPr wrap="square" lIns="68580" tIns="34290" rIns="68580" bIns="34290" rtlCol="0" anchor="t"/>
          <a:lstStyle/>
          <a:p>
            <a:pPr algn="ctr" indent="0" marL="0">
              <a:lnSpc>
                <a:spcPct val="115000"/>
              </a:lnSpc>
              <a:buNone/>
            </a:pPr>
            <a:r>
              <a:rPr lang="en-US" sz="1050" dirty="0">
                <a:solidFill>
                  <a:srgbClr val="3F3F3F"/>
                </a:solidFill>
                <a:latin typeface="Plus Jakarta Sans" pitchFamily="34" charset="0"/>
                <a:ea typeface="Plus Jakarta Sans" pitchFamily="34" charset="-122"/>
                <a:cs typeface="Plus Jakarta Sans" pitchFamily="34" charset="-120"/>
              </a:rPr>
              <a:t>The credentialing specialists. They collect and verify everything.</a:t>
            </a:r>
            <a:endParaRPr lang="en-US" sz="1050" dirty="0"/>
          </a:p>
        </p:txBody>
      </p:sp>
      <p:sp>
        <p:nvSpPr>
          <p:cNvPr id="9" name="Text 7"/>
          <p:cNvSpPr/>
          <p:nvPr/>
        </p:nvSpPr>
        <p:spPr>
          <a:xfrm>
            <a:off x="1892808" y="2487168"/>
            <a:ext cx="1188720" cy="502920"/>
          </a:xfrm>
          <a:prstGeom prst="rect">
            <a:avLst/>
          </a:prstGeom>
          <a:noFill/>
          <a:ln/>
        </p:spPr>
        <p:txBody>
          <a:bodyPr wrap="square" lIns="68580" tIns="34290" rIns="68580" bIns="34290" rtlCol="0" anchor="ctr"/>
          <a:lstStyle/>
          <a:p>
            <a:pPr algn="ctr" indent="0" marL="0">
              <a:buNone/>
            </a:pPr>
            <a:r>
              <a:rPr lang="en-US" sz="1200" b="1" dirty="0">
                <a:solidFill>
                  <a:srgbClr val="3F3F3F"/>
                </a:solidFill>
                <a:latin typeface="Plus Jakarta Sans" pitchFamily="34" charset="0"/>
                <a:ea typeface="Plus Jakarta Sans" pitchFamily="34" charset="-122"/>
                <a:cs typeface="Plus Jakarta Sans" pitchFamily="34" charset="-120"/>
              </a:rPr>
              <a:t>Medical Staff Office</a:t>
            </a:r>
            <a:endParaRPr lang="en-US" sz="1200" dirty="0"/>
          </a:p>
        </p:txBody>
      </p:sp>
      <p:sp>
        <p:nvSpPr>
          <p:cNvPr id="10" name="Shape 8"/>
          <p:cNvSpPr/>
          <p:nvPr/>
        </p:nvSpPr>
        <p:spPr>
          <a:xfrm>
            <a:off x="3236976" y="1207922"/>
            <a:ext cx="1280160" cy="3420770"/>
          </a:xfrm>
          <a:prstGeom prst="rect">
            <a:avLst/>
          </a:prstGeom>
          <a:solidFill>
            <a:srgbClr val="EAD7BB"/>
          </a:solidFill>
          <a:ln/>
        </p:spPr>
        <p:txBody>
          <a:bodyPr/>
          <a:p/>
        </p:txBody>
      </p:sp>
      <p:sp>
        <p:nvSpPr>
          <p:cNvPr id="11" name="Text 9"/>
          <p:cNvSpPr/>
          <p:nvPr/>
        </p:nvSpPr>
        <p:spPr>
          <a:xfrm>
            <a:off x="3282696" y="3017520"/>
            <a:ext cx="1188720" cy="1508760"/>
          </a:xfrm>
          <a:prstGeom prst="rect">
            <a:avLst/>
          </a:prstGeom>
          <a:noFill/>
          <a:ln/>
        </p:spPr>
        <p:txBody>
          <a:bodyPr wrap="square" lIns="68580" tIns="34290" rIns="68580" bIns="34290" rtlCol="0" anchor="t"/>
          <a:lstStyle/>
          <a:p>
            <a:pPr algn="ctr" indent="0" marL="0">
              <a:lnSpc>
                <a:spcPct val="115000"/>
              </a:lnSpc>
              <a:buNone/>
            </a:pPr>
            <a:r>
              <a:rPr lang="en-US" sz="1050" dirty="0">
                <a:solidFill>
                  <a:srgbClr val="3F3F3F"/>
                </a:solidFill>
                <a:latin typeface="Plus Jakarta Sans" pitchFamily="34" charset="0"/>
                <a:ea typeface="Plus Jakarta Sans" pitchFamily="34" charset="-122"/>
                <a:cs typeface="Plus Jakarta Sans" pitchFamily="34" charset="-120"/>
              </a:rPr>
              <a:t>Reviews the provider's fit and the privileges requested.</a:t>
            </a:r>
            <a:endParaRPr lang="en-US" sz="1050" dirty="0"/>
          </a:p>
        </p:txBody>
      </p:sp>
      <p:sp>
        <p:nvSpPr>
          <p:cNvPr id="12" name="Text 10"/>
          <p:cNvSpPr/>
          <p:nvPr/>
        </p:nvSpPr>
        <p:spPr>
          <a:xfrm>
            <a:off x="3282696" y="2487168"/>
            <a:ext cx="1188720" cy="502920"/>
          </a:xfrm>
          <a:prstGeom prst="rect">
            <a:avLst/>
          </a:prstGeom>
          <a:noFill/>
          <a:ln/>
        </p:spPr>
        <p:txBody>
          <a:bodyPr wrap="square" lIns="68580" tIns="34290" rIns="68580" bIns="34290" rtlCol="0" anchor="ctr"/>
          <a:lstStyle/>
          <a:p>
            <a:pPr algn="ctr" indent="0" marL="0">
              <a:buNone/>
            </a:pPr>
            <a:r>
              <a:rPr lang="en-US" sz="1200" b="1" dirty="0">
                <a:solidFill>
                  <a:srgbClr val="3F3F3F"/>
                </a:solidFill>
                <a:latin typeface="Plus Jakarta Sans" pitchFamily="34" charset="0"/>
                <a:ea typeface="Plus Jakarta Sans" pitchFamily="34" charset="-122"/>
                <a:cs typeface="Plus Jakarta Sans" pitchFamily="34" charset="-120"/>
              </a:rPr>
              <a:t>Department Chair</a:t>
            </a:r>
            <a:endParaRPr lang="en-US" sz="1200" dirty="0"/>
          </a:p>
        </p:txBody>
      </p:sp>
      <p:sp>
        <p:nvSpPr>
          <p:cNvPr id="13" name="Shape 11"/>
          <p:cNvSpPr/>
          <p:nvPr/>
        </p:nvSpPr>
        <p:spPr>
          <a:xfrm>
            <a:off x="4626864" y="1207922"/>
            <a:ext cx="1280160" cy="3420770"/>
          </a:xfrm>
          <a:prstGeom prst="rect">
            <a:avLst/>
          </a:prstGeom>
          <a:solidFill>
            <a:srgbClr val="EAD7BB"/>
          </a:solidFill>
          <a:ln/>
        </p:spPr>
        <p:txBody>
          <a:bodyPr/>
          <a:p/>
        </p:txBody>
      </p:sp>
      <p:sp>
        <p:nvSpPr>
          <p:cNvPr id="14" name="Text 12"/>
          <p:cNvSpPr/>
          <p:nvPr/>
        </p:nvSpPr>
        <p:spPr>
          <a:xfrm>
            <a:off x="4672584" y="3017520"/>
            <a:ext cx="1188720" cy="1508760"/>
          </a:xfrm>
          <a:prstGeom prst="rect">
            <a:avLst/>
          </a:prstGeom>
          <a:noFill/>
          <a:ln/>
        </p:spPr>
        <p:txBody>
          <a:bodyPr wrap="square" lIns="68580" tIns="34290" rIns="68580" bIns="34290" rtlCol="0" anchor="t"/>
          <a:lstStyle/>
          <a:p>
            <a:pPr algn="ctr" indent="0" marL="0">
              <a:lnSpc>
                <a:spcPct val="115000"/>
              </a:lnSpc>
              <a:buNone/>
            </a:pPr>
            <a:r>
              <a:rPr lang="en-US" sz="1050" dirty="0">
                <a:solidFill>
                  <a:srgbClr val="3F3F3F"/>
                </a:solidFill>
                <a:latin typeface="Plus Jakarta Sans" pitchFamily="34" charset="0"/>
                <a:ea typeface="Plus Jakarta Sans" pitchFamily="34" charset="-122"/>
                <a:cs typeface="Plus Jakarta Sans" pitchFamily="34" charset="-120"/>
              </a:rPr>
              <a:t>Physician peers who review the file.</a:t>
            </a:r>
            <a:endParaRPr lang="en-US" sz="1050" dirty="0"/>
          </a:p>
        </p:txBody>
      </p:sp>
      <p:sp>
        <p:nvSpPr>
          <p:cNvPr id="15" name="Text 13"/>
          <p:cNvSpPr/>
          <p:nvPr/>
        </p:nvSpPr>
        <p:spPr>
          <a:xfrm>
            <a:off x="4672584" y="2487168"/>
            <a:ext cx="1188720" cy="502920"/>
          </a:xfrm>
          <a:prstGeom prst="rect">
            <a:avLst/>
          </a:prstGeom>
          <a:noFill/>
          <a:ln/>
        </p:spPr>
        <p:txBody>
          <a:bodyPr wrap="square" lIns="68580" tIns="34290" rIns="68580" bIns="34290" rtlCol="0" anchor="ctr"/>
          <a:lstStyle/>
          <a:p>
            <a:pPr algn="ctr" indent="0" marL="0">
              <a:buNone/>
            </a:pPr>
            <a:r>
              <a:rPr lang="en-US" sz="1200" b="1" dirty="0">
                <a:solidFill>
                  <a:srgbClr val="3F3F3F"/>
                </a:solidFill>
                <a:latin typeface="Plus Jakarta Sans" pitchFamily="34" charset="0"/>
                <a:ea typeface="Plus Jakarta Sans" pitchFamily="34" charset="-122"/>
                <a:cs typeface="Plus Jakarta Sans" pitchFamily="34" charset="-120"/>
              </a:rPr>
              <a:t>Credentials Committee</a:t>
            </a:r>
            <a:endParaRPr lang="en-US" sz="1200" dirty="0"/>
          </a:p>
        </p:txBody>
      </p:sp>
      <p:sp>
        <p:nvSpPr>
          <p:cNvPr id="16" name="Shape 14"/>
          <p:cNvSpPr/>
          <p:nvPr/>
        </p:nvSpPr>
        <p:spPr>
          <a:xfrm>
            <a:off x="594360" y="1371600"/>
            <a:ext cx="1005840" cy="1005840"/>
          </a:xfrm>
          <a:prstGeom prst="ellipse">
            <a:avLst/>
          </a:prstGeom>
          <a:solidFill>
            <a:srgbClr val="84998A"/>
          </a:solidFill>
          <a:ln/>
        </p:spPr>
        <p:txBody>
          <a:bodyPr/>
          <a:p/>
        </p:txBody>
      </p:sp>
      <p:sp>
        <p:nvSpPr>
          <p:cNvPr id="24" name="Shape 22"/>
          <p:cNvSpPr/>
          <p:nvPr/>
        </p:nvSpPr>
        <p:spPr>
          <a:xfrm>
            <a:off x="1984248" y="1371600"/>
            <a:ext cx="1005840" cy="1005840"/>
          </a:xfrm>
          <a:prstGeom prst="ellipse">
            <a:avLst/>
          </a:prstGeom>
          <a:solidFill>
            <a:srgbClr val="84998A"/>
          </a:solidFill>
          <a:ln/>
        </p:spPr>
        <p:txBody>
          <a:bodyPr/>
          <a:p/>
        </p:txBody>
      </p:sp>
      <p:sp>
        <p:nvSpPr>
          <p:cNvPr id="32" name="Shape 30"/>
          <p:cNvSpPr/>
          <p:nvPr/>
        </p:nvSpPr>
        <p:spPr>
          <a:xfrm>
            <a:off x="3374136" y="1371600"/>
            <a:ext cx="1005840" cy="1005840"/>
          </a:xfrm>
          <a:prstGeom prst="ellipse">
            <a:avLst/>
          </a:prstGeom>
          <a:solidFill>
            <a:srgbClr val="84998A"/>
          </a:solidFill>
          <a:ln/>
        </p:spPr>
        <p:txBody>
          <a:bodyPr/>
          <a:p/>
        </p:txBody>
      </p:sp>
      <p:sp>
        <p:nvSpPr>
          <p:cNvPr id="40" name="Shape 38"/>
          <p:cNvSpPr/>
          <p:nvPr/>
        </p:nvSpPr>
        <p:spPr>
          <a:xfrm>
            <a:off x="4764024" y="1371600"/>
            <a:ext cx="1005840" cy="1005840"/>
          </a:xfrm>
          <a:prstGeom prst="ellipse">
            <a:avLst/>
          </a:prstGeom>
          <a:solidFill>
            <a:srgbClr val="84998A"/>
          </a:solidFill>
          <a:ln/>
        </p:spPr>
        <p:txBody>
          <a:bodyPr/>
          <a:p/>
        </p:txBody>
      </p:sp>
      <p:sp>
        <p:nvSpPr>
          <p:cNvPr id="48"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FFFFFF"/>
                </a:solidFill>
                <a:latin typeface="Plus Jakarta Sans"/>
                <a:ea typeface="Plus Jakarta Sans"/>
                <a:cs typeface="Plus Jakarta Sans"/>
              </a:defRPr>
            </a:lvl1pPr>
          </a:lstStyle>
          <a:p>
            <a:pPr algn="l"/>
            <a:fld id="{F7021451-1387-4CA6-816F-3879F97B5CBC}" type="slidenum">
              <a:rPr b="0" lang="en-US"/>
              <a:t>18</a:t>
            </a:fld>
            <a:endParaRPr lang="en-US"/>
          </a:p>
        </p:txBody>
      </p:sp>
      <p:sp>
        <p:nvSpPr>
          <p:cNvPr id="49" name="Clone 49"/>
          <p:cNvSpPr/>
          <p:nvPr/>
        </p:nvSpPr>
        <p:spPr>
          <a:xfrm>
            <a:off x="6016752" y="1207922"/>
            <a:ext cx="1280160" cy="3420770"/>
          </a:xfrm>
          <a:prstGeom prst="rect">
            <a:avLst/>
          </a:prstGeom>
          <a:solidFill>
            <a:srgbClr val="EAD7BB"/>
          </a:solidFill>
          <a:ln/>
        </p:spPr>
        <p:txBody>
          <a:bodyPr/>
          <a:p/>
        </p:txBody>
      </p:sp>
      <p:sp>
        <p:nvSpPr>
          <p:cNvPr id="50" name="Clone 50"/>
          <p:cNvSpPr/>
          <p:nvPr/>
        </p:nvSpPr>
        <p:spPr>
          <a:xfrm>
            <a:off x="6153912" y="1371600"/>
            <a:ext cx="1005840" cy="1005840"/>
          </a:xfrm>
          <a:prstGeom prst="ellipse">
            <a:avLst/>
          </a:prstGeom>
          <a:solidFill>
            <a:srgbClr val="84998A"/>
          </a:solidFill>
          <a:ln/>
        </p:spPr>
        <p:txBody>
          <a:bodyPr/>
          <a:p/>
        </p:txBody>
      </p:sp>
      <p:sp>
        <p:nvSpPr>
          <p:cNvPr id="51" name="Clone 51"/>
          <p:cNvSpPr/>
          <p:nvPr/>
        </p:nvSpPr>
        <p:spPr>
          <a:xfrm>
            <a:off x="6062472" y="2487168"/>
            <a:ext cx="1188720" cy="502920"/>
          </a:xfrm>
          <a:prstGeom prst="rect">
            <a:avLst/>
          </a:prstGeom>
          <a:noFill/>
          <a:ln/>
        </p:spPr>
        <p:txBody>
          <a:bodyPr wrap="square" lIns="68580" tIns="34290" rIns="68580" bIns="34290" rtlCol="0" anchor="ctr"/>
          <a:lstStyle/>
          <a:p>
            <a:pPr algn="ctr" indent="0" marL="0">
              <a:buNone/>
            </a:pPr>
            <a:r>
              <a:rPr lang="en-US" sz="1200" b="1" dirty="0">
                <a:solidFill>
                  <a:srgbClr val="3F3F3F"/>
                </a:solidFill>
                <a:latin typeface="Plus Jakarta Sans" pitchFamily="34" charset="0"/>
                <a:ea typeface="Plus Jakarta Sans" pitchFamily="34" charset="-122"/>
                <a:cs typeface="Plus Jakarta Sans" pitchFamily="34" charset="-120"/>
              </a:rPr>
              <a:t>MEC</a:t>
            </a:r>
            <a:endParaRPr lang="en-US" sz="1200" dirty="0"/>
          </a:p>
        </p:txBody>
      </p:sp>
      <p:sp>
        <p:nvSpPr>
          <p:cNvPr id="52" name="Clone 52"/>
          <p:cNvSpPr/>
          <p:nvPr/>
        </p:nvSpPr>
        <p:spPr>
          <a:xfrm>
            <a:off x="6062472" y="3017520"/>
            <a:ext cx="1188720" cy="1508760"/>
          </a:xfrm>
          <a:prstGeom prst="rect">
            <a:avLst/>
          </a:prstGeom>
          <a:noFill/>
          <a:ln/>
        </p:spPr>
        <p:txBody>
          <a:bodyPr wrap="square" lIns="68580" tIns="34290" rIns="68580" bIns="34290" rtlCol="0" anchor="t"/>
          <a:lstStyle/>
          <a:p>
            <a:pPr algn="ctr" indent="0" marL="0">
              <a:lnSpc>
                <a:spcPct val="115000"/>
              </a:lnSpc>
              <a:buNone/>
            </a:pPr>
            <a:r>
              <a:rPr lang="en-US" sz="1050" dirty="0">
                <a:solidFill>
                  <a:srgbClr val="3F3F3F"/>
                </a:solidFill>
                <a:latin typeface="Plus Jakarta Sans" pitchFamily="34" charset="0"/>
                <a:ea typeface="Plus Jakarta Sans" pitchFamily="34" charset="-122"/>
                <a:cs typeface="Plus Jakarta Sans" pitchFamily="34" charset="-120"/>
              </a:rPr>
              <a:t>Medical Executive Committee. Staff leaders who recommend approval.</a:t>
            </a:r>
            <a:endParaRPr lang="en-US" sz="1050" dirty="0"/>
          </a:p>
        </p:txBody>
      </p:sp>
      <p:sp>
        <p:nvSpPr>
          <p:cNvPr id="53" name="Clone 53"/>
          <p:cNvSpPr/>
          <p:nvPr/>
        </p:nvSpPr>
        <p:spPr>
          <a:xfrm>
            <a:off x="7406640" y="1207922"/>
            <a:ext cx="1280160" cy="3420770"/>
          </a:xfrm>
          <a:prstGeom prst="rect">
            <a:avLst/>
          </a:prstGeom>
          <a:solidFill>
            <a:srgbClr val="EAD7BB"/>
          </a:solidFill>
          <a:ln/>
        </p:spPr>
        <p:txBody>
          <a:bodyPr/>
          <a:p/>
        </p:txBody>
      </p:sp>
      <p:sp>
        <p:nvSpPr>
          <p:cNvPr id="54" name="Clone 54"/>
          <p:cNvSpPr/>
          <p:nvPr/>
        </p:nvSpPr>
        <p:spPr>
          <a:xfrm>
            <a:off x="7543800" y="1371600"/>
            <a:ext cx="1005840" cy="1005840"/>
          </a:xfrm>
          <a:prstGeom prst="ellipse">
            <a:avLst/>
          </a:prstGeom>
          <a:solidFill>
            <a:srgbClr val="84998A"/>
          </a:solidFill>
          <a:ln/>
        </p:spPr>
        <p:txBody>
          <a:bodyPr/>
          <a:p/>
        </p:txBody>
      </p:sp>
      <p:sp>
        <p:nvSpPr>
          <p:cNvPr id="55" name="Clone 55"/>
          <p:cNvSpPr/>
          <p:nvPr/>
        </p:nvSpPr>
        <p:spPr>
          <a:xfrm>
            <a:off x="7452360" y="2487168"/>
            <a:ext cx="1188720" cy="502920"/>
          </a:xfrm>
          <a:prstGeom prst="rect">
            <a:avLst/>
          </a:prstGeom>
          <a:noFill/>
          <a:ln/>
        </p:spPr>
        <p:txBody>
          <a:bodyPr wrap="square" lIns="68580" tIns="34290" rIns="68580" bIns="34290" rtlCol="0" anchor="ctr"/>
          <a:lstStyle/>
          <a:p>
            <a:pPr algn="ctr" indent="0" marL="0">
              <a:buNone/>
            </a:pPr>
            <a:r>
              <a:rPr lang="en-US" sz="1200" b="1" dirty="0">
                <a:solidFill>
                  <a:srgbClr val="3F3F3F"/>
                </a:solidFill>
                <a:latin typeface="Plus Jakarta Sans" pitchFamily="34" charset="0"/>
                <a:ea typeface="Plus Jakarta Sans" pitchFamily="34" charset="-122"/>
                <a:cs typeface="Plus Jakarta Sans" pitchFamily="34" charset="-120"/>
              </a:rPr>
              <a:t>Governing Board</a:t>
            </a:r>
            <a:endParaRPr lang="en-US" sz="1200" dirty="0"/>
          </a:p>
        </p:txBody>
      </p:sp>
      <p:sp>
        <p:nvSpPr>
          <p:cNvPr id="56" name="Clone 56"/>
          <p:cNvSpPr/>
          <p:nvPr/>
        </p:nvSpPr>
        <p:spPr>
          <a:xfrm>
            <a:off x="7452360" y="3017520"/>
            <a:ext cx="1188720" cy="1508760"/>
          </a:xfrm>
          <a:prstGeom prst="rect">
            <a:avLst/>
          </a:prstGeom>
          <a:noFill/>
          <a:ln/>
        </p:spPr>
        <p:txBody>
          <a:bodyPr wrap="square" lIns="68580" tIns="34290" rIns="68580" bIns="34290" rtlCol="0" anchor="t"/>
          <a:lstStyle/>
          <a:p>
            <a:pPr algn="ctr" indent="0" marL="0">
              <a:lnSpc>
                <a:spcPct val="115000"/>
              </a:lnSpc>
              <a:buNone/>
            </a:pPr>
            <a:r>
              <a:rPr lang="en-US" sz="1050" dirty="0">
                <a:solidFill>
                  <a:srgbClr val="3F3F3F"/>
                </a:solidFill>
                <a:latin typeface="Plus Jakarta Sans" pitchFamily="34" charset="0"/>
                <a:ea typeface="Plus Jakarta Sans" pitchFamily="34" charset="-122"/>
                <a:cs typeface="Plus Jakarta Sans" pitchFamily="34" charset="-120"/>
              </a:rPr>
              <a:t>The hospital's board. It gives final approval.</a:t>
            </a:r>
            <a:endParaRPr lang="en-US" sz="1050" dirty="0"/>
          </a:p>
        </p:txBody>
      </p:sp>
      <p:sp>
        <p:nvSpPr>
          <p:cNvPr id="57" name="Icon 57"/>
          <p:cNvSpPr/>
          <p:nvPr/>
        </p:nvSpPr>
        <p:spPr>
          <a:xfrm>
            <a:off x="987552" y="1600200"/>
            <a:ext cx="219456" cy="219456"/>
          </a:xfrm>
          <a:prstGeom prst="ellipse">
            <a:avLst/>
          </a:prstGeom>
          <a:solidFill>
            <a:srgbClr val="F2F2F2"/>
          </a:solidFill>
          <a:ln>
            <a:noFill/>
          </a:ln>
        </p:spPr>
        <p:txBody>
          <a:bodyPr/>
          <a:p/>
        </p:txBody>
      </p:sp>
      <p:sp>
        <p:nvSpPr>
          <p:cNvPr id="58" name="Icon 58"/>
          <p:cNvSpPr/>
          <p:nvPr/>
        </p:nvSpPr>
        <p:spPr>
          <a:xfrm>
            <a:off x="914400" y="1847088"/>
            <a:ext cx="365760" cy="274320"/>
          </a:xfrm>
          <a:prstGeom prst="roundRect">
            <a:avLst>
              <a:gd name="adj" fmla="val 45000"/>
            </a:avLst>
          </a:prstGeom>
          <a:solidFill>
            <a:srgbClr val="F2F2F2"/>
          </a:solidFill>
          <a:ln>
            <a:noFill/>
          </a:ln>
        </p:spPr>
        <p:txBody>
          <a:bodyPr/>
          <a:p/>
        </p:txBody>
      </p:sp>
      <p:sp>
        <p:nvSpPr>
          <p:cNvPr id="59" name="Icon 59"/>
          <p:cNvSpPr/>
          <p:nvPr/>
        </p:nvSpPr>
        <p:spPr>
          <a:xfrm>
            <a:off x="2304288" y="1600200"/>
            <a:ext cx="365760" cy="512064"/>
          </a:xfrm>
          <a:prstGeom prst="rect">
            <a:avLst/>
          </a:prstGeom>
          <a:solidFill>
            <a:srgbClr val="F2F2F2"/>
          </a:solidFill>
          <a:ln>
            <a:noFill/>
          </a:ln>
        </p:spPr>
        <p:txBody>
          <a:bodyPr/>
          <a:p/>
        </p:txBody>
      </p:sp>
      <p:sp>
        <p:nvSpPr>
          <p:cNvPr id="60" name="Icon 60"/>
          <p:cNvSpPr/>
          <p:nvPr/>
        </p:nvSpPr>
        <p:spPr>
          <a:xfrm>
            <a:off x="2377440" y="1691640"/>
            <a:ext cx="219456" cy="45720"/>
          </a:xfrm>
          <a:prstGeom prst="rect">
            <a:avLst/>
          </a:prstGeom>
          <a:solidFill>
            <a:srgbClr val="BBA27E"/>
          </a:solidFill>
          <a:ln>
            <a:noFill/>
          </a:ln>
        </p:spPr>
        <p:txBody>
          <a:bodyPr/>
          <a:p/>
        </p:txBody>
      </p:sp>
      <p:sp>
        <p:nvSpPr>
          <p:cNvPr id="61" name="Icon 61"/>
          <p:cNvSpPr/>
          <p:nvPr/>
        </p:nvSpPr>
        <p:spPr>
          <a:xfrm>
            <a:off x="2377440" y="1810512"/>
            <a:ext cx="219456" cy="45720"/>
          </a:xfrm>
          <a:prstGeom prst="rect">
            <a:avLst/>
          </a:prstGeom>
          <a:solidFill>
            <a:srgbClr val="BBA27E"/>
          </a:solidFill>
          <a:ln>
            <a:noFill/>
          </a:ln>
        </p:spPr>
        <p:txBody>
          <a:bodyPr/>
          <a:p/>
        </p:txBody>
      </p:sp>
      <p:sp>
        <p:nvSpPr>
          <p:cNvPr id="62" name="Icon 62"/>
          <p:cNvSpPr/>
          <p:nvPr/>
        </p:nvSpPr>
        <p:spPr>
          <a:xfrm>
            <a:off x="2377440" y="1929384"/>
            <a:ext cx="219456" cy="45720"/>
          </a:xfrm>
          <a:prstGeom prst="rect">
            <a:avLst/>
          </a:prstGeom>
          <a:solidFill>
            <a:srgbClr val="BBA27E"/>
          </a:solidFill>
          <a:ln>
            <a:noFill/>
          </a:ln>
        </p:spPr>
        <p:txBody>
          <a:bodyPr/>
          <a:p/>
        </p:txBody>
      </p:sp>
      <p:sp>
        <p:nvSpPr>
          <p:cNvPr id="63" name="Icon 63"/>
          <p:cNvSpPr/>
          <p:nvPr/>
        </p:nvSpPr>
        <p:spPr>
          <a:xfrm>
            <a:off x="2560320" y="1947672"/>
            <a:ext cx="237744" cy="237744"/>
          </a:xfrm>
          <a:prstGeom prst="ellipse">
            <a:avLst/>
          </a:prstGeom>
          <a:solidFill>
            <a:srgbClr val="9C7B4F"/>
          </a:solidFill>
          <a:ln>
            <a:noFill/>
          </a:ln>
        </p:spPr>
        <p:txBody>
          <a:bodyPr/>
          <a:p/>
        </p:txBody>
      </p:sp>
      <p:sp>
        <p:nvSpPr>
          <p:cNvPr id="64" name="Icon 64"/>
          <p:cNvSpPr/>
          <p:nvPr/>
        </p:nvSpPr>
        <p:spPr>
          <a:xfrm>
            <a:off x="2578608" y="1965960"/>
            <a:ext cx="201168" cy="201168"/>
          </a:xfrm>
          <a:custGeom>
            <a:avLst/>
            <a:gdLst/>
            <a:ahLst/>
            <a:cxnLst/>
            <a:rect l="0" t="0" r="r" b="b"/>
            <a:pathLst>
              <a:path w="100" h="100" fill="none">
                <a:moveTo>
                  <a:pt x="18" y="52"/>
                </a:moveTo>
                <a:lnTo>
                  <a:pt x="40" y="72"/>
                </a:lnTo>
                <a:lnTo>
                  <a:pt x="82" y="28"/>
                </a:lnTo>
              </a:path>
            </a:pathLst>
          </a:custGeom>
          <a:noFill/>
          <a:ln w="22225" cap="rnd">
            <a:solidFill>
              <a:srgbClr val="FFFFFF"/>
            </a:solidFill>
            <a:round/>
          </a:ln>
        </p:spPr>
        <p:txBody>
          <a:bodyPr/>
          <a:p/>
        </p:txBody>
      </p:sp>
      <p:sp>
        <p:nvSpPr>
          <p:cNvPr id="65" name="Icon 65"/>
          <p:cNvSpPr/>
          <p:nvPr/>
        </p:nvSpPr>
        <p:spPr>
          <a:xfrm>
            <a:off x="3730752" y="1600200"/>
            <a:ext cx="219456" cy="219456"/>
          </a:xfrm>
          <a:prstGeom prst="ellipse">
            <a:avLst/>
          </a:prstGeom>
          <a:solidFill>
            <a:srgbClr val="F2F2F2"/>
          </a:solidFill>
          <a:ln>
            <a:noFill/>
          </a:ln>
        </p:spPr>
        <p:txBody>
          <a:bodyPr/>
          <a:p/>
        </p:txBody>
      </p:sp>
      <p:sp>
        <p:nvSpPr>
          <p:cNvPr id="66" name="Icon 66"/>
          <p:cNvSpPr/>
          <p:nvPr/>
        </p:nvSpPr>
        <p:spPr>
          <a:xfrm>
            <a:off x="3657600" y="1847088"/>
            <a:ext cx="365760" cy="274320"/>
          </a:xfrm>
          <a:prstGeom prst="roundRect">
            <a:avLst>
              <a:gd name="adj" fmla="val 45000"/>
            </a:avLst>
          </a:prstGeom>
          <a:solidFill>
            <a:srgbClr val="F2F2F2"/>
          </a:solidFill>
          <a:ln>
            <a:noFill/>
          </a:ln>
        </p:spPr>
        <p:txBody>
          <a:bodyPr/>
          <a:p/>
        </p:txBody>
      </p:sp>
      <p:sp>
        <p:nvSpPr>
          <p:cNvPr id="67" name="Icon 67"/>
          <p:cNvSpPr/>
          <p:nvPr/>
        </p:nvSpPr>
        <p:spPr>
          <a:xfrm>
            <a:off x="3986784" y="1572768"/>
            <a:ext cx="219456" cy="219456"/>
          </a:xfrm>
          <a:prstGeom prst="star5">
            <a:avLst/>
          </a:prstGeom>
          <a:solidFill>
            <a:srgbClr val="9C7B4F"/>
          </a:solidFill>
          <a:ln>
            <a:noFill/>
          </a:ln>
        </p:spPr>
        <p:txBody>
          <a:bodyPr/>
          <a:p/>
        </p:txBody>
      </p:sp>
      <p:sp>
        <p:nvSpPr>
          <p:cNvPr id="68" name="Icon 68"/>
          <p:cNvSpPr/>
          <p:nvPr/>
        </p:nvSpPr>
        <p:spPr>
          <a:xfrm>
            <a:off x="4965192" y="1696212"/>
            <a:ext cx="164592" cy="164592"/>
          </a:xfrm>
          <a:prstGeom prst="ellipse">
            <a:avLst/>
          </a:prstGeom>
          <a:solidFill>
            <a:srgbClr val="F2F2F2"/>
          </a:solidFill>
          <a:ln>
            <a:noFill/>
          </a:ln>
        </p:spPr>
        <p:txBody>
          <a:bodyPr/>
          <a:p/>
        </p:txBody>
      </p:sp>
      <p:sp>
        <p:nvSpPr>
          <p:cNvPr id="69" name="Icon 69"/>
          <p:cNvSpPr/>
          <p:nvPr/>
        </p:nvSpPr>
        <p:spPr>
          <a:xfrm>
            <a:off x="4910328" y="1881378"/>
            <a:ext cx="274320" cy="205740"/>
          </a:xfrm>
          <a:prstGeom prst="roundRect">
            <a:avLst>
              <a:gd name="adj" fmla="val 45000"/>
            </a:avLst>
          </a:prstGeom>
          <a:solidFill>
            <a:srgbClr val="F2F2F2"/>
          </a:solidFill>
          <a:ln>
            <a:noFill/>
          </a:ln>
        </p:spPr>
        <p:txBody>
          <a:bodyPr/>
          <a:p/>
        </p:txBody>
      </p:sp>
      <p:sp>
        <p:nvSpPr>
          <p:cNvPr id="70" name="Icon 70"/>
          <p:cNvSpPr/>
          <p:nvPr/>
        </p:nvSpPr>
        <p:spPr>
          <a:xfrm>
            <a:off x="5404104" y="1696212"/>
            <a:ext cx="164592" cy="164592"/>
          </a:xfrm>
          <a:prstGeom prst="ellipse">
            <a:avLst/>
          </a:prstGeom>
          <a:solidFill>
            <a:srgbClr val="F2F2F2"/>
          </a:solidFill>
          <a:ln>
            <a:noFill/>
          </a:ln>
        </p:spPr>
        <p:txBody>
          <a:bodyPr/>
          <a:p/>
        </p:txBody>
      </p:sp>
      <p:sp>
        <p:nvSpPr>
          <p:cNvPr id="71" name="Icon 71"/>
          <p:cNvSpPr/>
          <p:nvPr/>
        </p:nvSpPr>
        <p:spPr>
          <a:xfrm>
            <a:off x="5349240" y="1881378"/>
            <a:ext cx="274320" cy="205740"/>
          </a:xfrm>
          <a:prstGeom prst="roundRect">
            <a:avLst>
              <a:gd name="adj" fmla="val 45000"/>
            </a:avLst>
          </a:prstGeom>
          <a:solidFill>
            <a:srgbClr val="F2F2F2"/>
          </a:solidFill>
          <a:ln>
            <a:noFill/>
          </a:ln>
        </p:spPr>
        <p:txBody>
          <a:bodyPr/>
          <a:p/>
        </p:txBody>
      </p:sp>
      <p:sp>
        <p:nvSpPr>
          <p:cNvPr id="72" name="Icon 72"/>
          <p:cNvSpPr/>
          <p:nvPr/>
        </p:nvSpPr>
        <p:spPr>
          <a:xfrm>
            <a:off x="5168189" y="1627632"/>
            <a:ext cx="197510" cy="197510"/>
          </a:xfrm>
          <a:prstGeom prst="ellipse">
            <a:avLst/>
          </a:prstGeom>
          <a:solidFill>
            <a:srgbClr val="465246"/>
          </a:solidFill>
          <a:ln>
            <a:noFill/>
          </a:ln>
        </p:spPr>
        <p:txBody>
          <a:bodyPr/>
          <a:p/>
        </p:txBody>
      </p:sp>
      <p:sp>
        <p:nvSpPr>
          <p:cNvPr id="73" name="Icon 73"/>
          <p:cNvSpPr/>
          <p:nvPr/>
        </p:nvSpPr>
        <p:spPr>
          <a:xfrm>
            <a:off x="5102352" y="1849831"/>
            <a:ext cx="329184" cy="246888"/>
          </a:xfrm>
          <a:prstGeom prst="roundRect">
            <a:avLst>
              <a:gd name="adj" fmla="val 45000"/>
            </a:avLst>
          </a:prstGeom>
          <a:solidFill>
            <a:srgbClr val="465246"/>
          </a:solidFill>
          <a:ln>
            <a:noFill/>
          </a:ln>
        </p:spPr>
        <p:txBody>
          <a:bodyPr/>
          <a:p/>
        </p:txBody>
      </p:sp>
      <p:sp>
        <p:nvSpPr>
          <p:cNvPr id="74" name="Icon 74"/>
          <p:cNvSpPr/>
          <p:nvPr/>
        </p:nvSpPr>
        <p:spPr>
          <a:xfrm>
            <a:off x="6455664" y="1600200"/>
            <a:ext cx="402336" cy="530352"/>
          </a:xfrm>
          <a:prstGeom prst="roundRect">
            <a:avLst>
              <a:gd name="adj" fmla="val 10000"/>
            </a:avLst>
          </a:prstGeom>
          <a:solidFill>
            <a:srgbClr val="F2F2F2"/>
          </a:solidFill>
          <a:ln>
            <a:noFill/>
          </a:ln>
        </p:spPr>
        <p:txBody>
          <a:bodyPr/>
          <a:p/>
        </p:txBody>
      </p:sp>
      <p:sp>
        <p:nvSpPr>
          <p:cNvPr id="75" name="Icon 75"/>
          <p:cNvSpPr/>
          <p:nvPr/>
        </p:nvSpPr>
        <p:spPr>
          <a:xfrm>
            <a:off x="6565392" y="1545336"/>
            <a:ext cx="182880" cy="91440"/>
          </a:xfrm>
          <a:prstGeom prst="roundRect">
            <a:avLst>
              <a:gd name="adj" fmla="val 40000"/>
            </a:avLst>
          </a:prstGeom>
          <a:solidFill>
            <a:srgbClr val="465246"/>
          </a:solidFill>
          <a:ln>
            <a:noFill/>
          </a:ln>
        </p:spPr>
        <p:txBody>
          <a:bodyPr/>
          <a:p/>
        </p:txBody>
      </p:sp>
      <p:sp>
        <p:nvSpPr>
          <p:cNvPr id="76" name="Icon 76"/>
          <p:cNvSpPr/>
          <p:nvPr/>
        </p:nvSpPr>
        <p:spPr>
          <a:xfrm>
            <a:off x="6501384" y="1719072"/>
            <a:ext cx="310896" cy="310896"/>
          </a:xfrm>
          <a:custGeom>
            <a:avLst/>
            <a:gdLst/>
            <a:ahLst/>
            <a:cxnLst/>
            <a:rect l="0" t="0" r="r" b="b"/>
            <a:pathLst>
              <a:path w="100" h="100" fill="none">
                <a:moveTo>
                  <a:pt x="18" y="52"/>
                </a:moveTo>
                <a:lnTo>
                  <a:pt x="40" y="72"/>
                </a:lnTo>
                <a:lnTo>
                  <a:pt x="82" y="28"/>
                </a:lnTo>
              </a:path>
            </a:pathLst>
          </a:custGeom>
          <a:noFill/>
          <a:ln w="31750" cap="rnd">
            <a:solidFill>
              <a:srgbClr val="84998A"/>
            </a:solidFill>
            <a:round/>
          </a:ln>
        </p:spPr>
        <p:txBody>
          <a:bodyPr/>
          <a:p/>
        </p:txBody>
      </p:sp>
      <p:sp>
        <p:nvSpPr>
          <p:cNvPr id="77" name="Icon 77"/>
          <p:cNvSpPr/>
          <p:nvPr/>
        </p:nvSpPr>
        <p:spPr>
          <a:xfrm>
            <a:off x="7772400" y="1545336"/>
            <a:ext cx="548640" cy="182880"/>
          </a:xfrm>
          <a:prstGeom prst="triangle">
            <a:avLst/>
          </a:prstGeom>
          <a:solidFill>
            <a:srgbClr val="F2F2F2"/>
          </a:solidFill>
          <a:ln>
            <a:noFill/>
          </a:ln>
        </p:spPr>
        <p:txBody>
          <a:bodyPr/>
          <a:p/>
        </p:txBody>
      </p:sp>
      <p:sp>
        <p:nvSpPr>
          <p:cNvPr id="78" name="Icon 78"/>
          <p:cNvSpPr/>
          <p:nvPr/>
        </p:nvSpPr>
        <p:spPr>
          <a:xfrm>
            <a:off x="7845552" y="1755648"/>
            <a:ext cx="91440" cy="292608"/>
          </a:xfrm>
          <a:prstGeom prst="rect">
            <a:avLst/>
          </a:prstGeom>
          <a:solidFill>
            <a:srgbClr val="F2F2F2"/>
          </a:solidFill>
          <a:ln>
            <a:noFill/>
          </a:ln>
        </p:spPr>
        <p:txBody>
          <a:bodyPr/>
          <a:p/>
        </p:txBody>
      </p:sp>
      <p:sp>
        <p:nvSpPr>
          <p:cNvPr id="79" name="Icon 79"/>
          <p:cNvSpPr/>
          <p:nvPr/>
        </p:nvSpPr>
        <p:spPr>
          <a:xfrm>
            <a:off x="8001000" y="1755648"/>
            <a:ext cx="91440" cy="292608"/>
          </a:xfrm>
          <a:prstGeom prst="rect">
            <a:avLst/>
          </a:prstGeom>
          <a:solidFill>
            <a:srgbClr val="F2F2F2"/>
          </a:solidFill>
          <a:ln>
            <a:noFill/>
          </a:ln>
        </p:spPr>
        <p:txBody>
          <a:bodyPr/>
          <a:p/>
        </p:txBody>
      </p:sp>
      <p:sp>
        <p:nvSpPr>
          <p:cNvPr id="80" name="Icon 80"/>
          <p:cNvSpPr/>
          <p:nvPr/>
        </p:nvSpPr>
        <p:spPr>
          <a:xfrm>
            <a:off x="8156448" y="1755648"/>
            <a:ext cx="91440" cy="292608"/>
          </a:xfrm>
          <a:prstGeom prst="rect">
            <a:avLst/>
          </a:prstGeom>
          <a:solidFill>
            <a:srgbClr val="F2F2F2"/>
          </a:solidFill>
          <a:ln>
            <a:noFill/>
          </a:ln>
        </p:spPr>
        <p:txBody>
          <a:bodyPr/>
          <a:p/>
        </p:txBody>
      </p:sp>
      <p:sp>
        <p:nvSpPr>
          <p:cNvPr id="81" name="Icon 81"/>
          <p:cNvSpPr/>
          <p:nvPr/>
        </p:nvSpPr>
        <p:spPr>
          <a:xfrm>
            <a:off x="7772400" y="2066544"/>
            <a:ext cx="548640" cy="73152"/>
          </a:xfrm>
          <a:prstGeom prst="rect">
            <a:avLst/>
          </a:prstGeom>
          <a:solidFill>
            <a:srgbClr val="F2F2F2"/>
          </a:solidFill>
          <a:ln>
            <a:noFill/>
          </a:ln>
        </p:spPr>
        <p:txBody>
          <a:body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57200" y="2377440"/>
            <a:ext cx="1371600" cy="1371600"/>
          </a:xfrm>
          <a:prstGeom prst="chord">
            <a:avLst>
              <a:gd name="adj1" fmla="val 10800000"/>
              <a:gd name="adj2" fmla="val 21600000"/>
            </a:avLst>
          </a:prstGeom>
          <a:solidFill>
            <a:srgbClr val="BCA37F"/>
          </a:solidFill>
          <a:ln/>
        </p:spPr>
        <p:txBody>
          <a:bodyPr/>
          <a:p/>
        </p:txBody>
      </p:sp>
      <p:sp>
        <p:nvSpPr>
          <p:cNvPr id="3" name="Shape 1"/>
          <p:cNvSpPr/>
          <p:nvPr/>
        </p:nvSpPr>
        <p:spPr>
          <a:xfrm>
            <a:off x="1828800" y="2377440"/>
            <a:ext cx="1371600" cy="1371600"/>
          </a:xfrm>
          <a:prstGeom prst="chord">
            <a:avLst>
              <a:gd name="adj1" fmla="val 0"/>
              <a:gd name="adj2" fmla="val 10800000"/>
            </a:avLst>
          </a:prstGeom>
          <a:solidFill>
            <a:srgbClr val="445247"/>
          </a:solidFill>
          <a:ln/>
        </p:spPr>
        <p:txBody>
          <a:bodyPr/>
          <a:p/>
        </p:txBody>
      </p:sp>
      <p:sp>
        <p:nvSpPr>
          <p:cNvPr id="4" name="Shape 2"/>
          <p:cNvSpPr/>
          <p:nvPr/>
        </p:nvSpPr>
        <p:spPr>
          <a:xfrm>
            <a:off x="3200400" y="2377440"/>
            <a:ext cx="1371600" cy="1371600"/>
          </a:xfrm>
          <a:prstGeom prst="chord">
            <a:avLst>
              <a:gd name="adj1" fmla="val 10800000"/>
              <a:gd name="adj2" fmla="val 21600000"/>
            </a:avLst>
          </a:prstGeom>
          <a:solidFill>
            <a:srgbClr val="BCA37F"/>
          </a:solidFill>
          <a:ln/>
        </p:spPr>
        <p:txBody>
          <a:bodyPr/>
          <a:p/>
        </p:txBody>
      </p:sp>
      <p:sp>
        <p:nvSpPr>
          <p:cNvPr id="5" name="Shape 3"/>
          <p:cNvSpPr/>
          <p:nvPr/>
        </p:nvSpPr>
        <p:spPr>
          <a:xfrm>
            <a:off x="4572000" y="2377440"/>
            <a:ext cx="1371600" cy="1371600"/>
          </a:xfrm>
          <a:prstGeom prst="chord">
            <a:avLst>
              <a:gd name="adj1" fmla="val 0"/>
              <a:gd name="adj2" fmla="val 10800000"/>
            </a:avLst>
          </a:prstGeom>
          <a:solidFill>
            <a:srgbClr val="445247"/>
          </a:solidFill>
          <a:ln/>
        </p:spPr>
        <p:txBody>
          <a:bodyPr/>
          <a:p/>
        </p:txBody>
      </p:sp>
      <p:sp>
        <p:nvSpPr>
          <p:cNvPr id="6" name="Text 4"/>
          <p:cNvSpPr/>
          <p:nvPr/>
        </p:nvSpPr>
        <p:spPr>
          <a:xfrm>
            <a:off x="320040" y="4233672"/>
            <a:ext cx="2377440" cy="731520"/>
          </a:xfrm>
          <a:prstGeom prst="rect">
            <a:avLst/>
          </a:prstGeom>
          <a:noFill/>
          <a:ln/>
        </p:spPr>
        <p:txBody>
          <a:bodyPr wrap="square" lIns="68580" tIns="34290" rIns="68580" bIns="34290" rtlCol="0" anchor="t"/>
          <a:lstStyle/>
          <a:p>
            <a:pPr algn="ctr" indent="0" marL="0">
              <a:lnSpc>
                <a:spcPct val="150000"/>
              </a:lnSpc>
              <a:buNone/>
            </a:pPr>
            <a:r>
              <a:rPr lang="en-US" sz="1000" dirty="0">
                <a:solidFill>
                  <a:srgbClr val="595959"/>
                </a:solidFill>
                <a:latin typeface="Plus Jakarta Sans" pitchFamily="34" charset="0"/>
                <a:ea typeface="Plus Jakarta Sans" pitchFamily="34" charset="-122"/>
                <a:cs typeface="Plus Jakarta Sans" pitchFamily="34" charset="-120"/>
              </a:rPr>
              <a:t>The provider fills out forms and sends in documents.</a:t>
            </a:r>
            <a:endParaRPr lang="en-US" sz="1000" dirty="0"/>
          </a:p>
        </p:txBody>
      </p:sp>
      <p:sp>
        <p:nvSpPr>
          <p:cNvPr id="7" name="Text 5"/>
          <p:cNvSpPr/>
          <p:nvPr/>
        </p:nvSpPr>
        <p:spPr>
          <a:xfrm>
            <a:off x="320040" y="3840480"/>
            <a:ext cx="2377440" cy="411480"/>
          </a:xfrm>
          <a:prstGeom prst="rect">
            <a:avLst/>
          </a:prstGeom>
          <a:noFill/>
          <a:ln/>
        </p:spPr>
        <p:txBody>
          <a:bodyPr wrap="square" lIns="68580" tIns="34290" rIns="68580" bIns="34290" rtlCol="0" anchor="t"/>
          <a:lstStyle/>
          <a:p>
            <a:pPr algn="ctr" indent="0" marL="0">
              <a:buNone/>
            </a:pPr>
            <a:r>
              <a:rPr lang="en-US" sz="1250" b="1" dirty="0">
                <a:solidFill>
                  <a:srgbClr val="595959"/>
                </a:solidFill>
                <a:latin typeface="Plus Jakarta Sans" pitchFamily="34" charset="0"/>
                <a:ea typeface="Plus Jakarta Sans" pitchFamily="34" charset="-122"/>
                <a:cs typeface="Plus Jakarta Sans" pitchFamily="34" charset="-120"/>
              </a:rPr>
              <a:t>Application</a:t>
            </a:r>
            <a:endParaRPr lang="en-US" sz="1250" dirty="0"/>
          </a:p>
        </p:txBody>
      </p:sp>
      <p:sp>
        <p:nvSpPr>
          <p:cNvPr id="8" name="Text 6"/>
          <p:cNvSpPr/>
          <p:nvPr/>
        </p:nvSpPr>
        <p:spPr>
          <a:xfrm>
            <a:off x="1325880" y="1737360"/>
            <a:ext cx="2377440" cy="566928"/>
          </a:xfrm>
          <a:prstGeom prst="rect">
            <a:avLst/>
          </a:prstGeom>
          <a:noFill/>
          <a:ln/>
        </p:spPr>
        <p:txBody>
          <a:bodyPr wrap="square" lIns="68580" tIns="34290" rIns="68580" bIns="34290" rtlCol="0" anchor="t"/>
          <a:lstStyle/>
          <a:p>
            <a:pPr algn="ctr" indent="0" marL="0">
              <a:lnSpc>
                <a:spcPct val="150000"/>
              </a:lnSpc>
              <a:buNone/>
            </a:pPr>
            <a:r>
              <a:rPr lang="en-US" sz="1000" dirty="0">
                <a:solidFill>
                  <a:srgbClr val="595959"/>
                </a:solidFill>
                <a:latin typeface="Plus Jakarta Sans" pitchFamily="34" charset="0"/>
                <a:ea typeface="Plus Jakarta Sans" pitchFamily="34" charset="-122"/>
                <a:cs typeface="Plus Jakarta Sans" pitchFamily="34" charset="-120"/>
              </a:rPr>
              <a:t>Confirm with the original source (primary source verification).</a:t>
            </a:r>
            <a:endParaRPr lang="en-US" sz="1000" dirty="0"/>
          </a:p>
        </p:txBody>
      </p:sp>
      <p:sp>
        <p:nvSpPr>
          <p:cNvPr id="9" name="Text 7"/>
          <p:cNvSpPr/>
          <p:nvPr/>
        </p:nvSpPr>
        <p:spPr>
          <a:xfrm>
            <a:off x="1325880" y="1325880"/>
            <a:ext cx="2377440" cy="411480"/>
          </a:xfrm>
          <a:prstGeom prst="rect">
            <a:avLst/>
          </a:prstGeom>
          <a:noFill/>
          <a:ln/>
        </p:spPr>
        <p:txBody>
          <a:bodyPr wrap="square" lIns="68580" tIns="34290" rIns="68580" bIns="34290" rtlCol="0" anchor="b"/>
          <a:lstStyle/>
          <a:p>
            <a:pPr algn="ctr" indent="0" marL="0">
              <a:buNone/>
            </a:pPr>
            <a:r>
              <a:rPr lang="en-US" sz="1250" b="1" dirty="0">
                <a:solidFill>
                  <a:srgbClr val="595959"/>
                </a:solidFill>
                <a:latin typeface="Plus Jakarta Sans" pitchFamily="34" charset="0"/>
                <a:ea typeface="Plus Jakarta Sans" pitchFamily="34" charset="-122"/>
                <a:cs typeface="Plus Jakarta Sans" pitchFamily="34" charset="-120"/>
              </a:rPr>
              <a:t>Verify credentials</a:t>
            </a:r>
            <a:endParaRPr lang="en-US" sz="1250" dirty="0"/>
          </a:p>
        </p:txBody>
      </p:sp>
      <p:sp>
        <p:nvSpPr>
          <p:cNvPr id="10" name="Text 8"/>
          <p:cNvSpPr/>
          <p:nvPr/>
        </p:nvSpPr>
        <p:spPr>
          <a:xfrm>
            <a:off x="2697480" y="4233672"/>
            <a:ext cx="2377440" cy="731520"/>
          </a:xfrm>
          <a:prstGeom prst="rect">
            <a:avLst/>
          </a:prstGeom>
          <a:noFill/>
          <a:ln/>
        </p:spPr>
        <p:txBody>
          <a:bodyPr wrap="square" lIns="68580" tIns="34290" rIns="68580" bIns="34290" rtlCol="0" anchor="t"/>
          <a:lstStyle/>
          <a:p>
            <a:pPr algn="ctr" indent="0" marL="0">
              <a:lnSpc>
                <a:spcPct val="150000"/>
              </a:lnSpc>
              <a:buNone/>
            </a:pPr>
            <a:r>
              <a:rPr lang="en-US" sz="1000" dirty="0">
                <a:solidFill>
                  <a:srgbClr val="595959"/>
                </a:solidFill>
                <a:latin typeface="Plus Jakarta Sans" pitchFamily="34" charset="0"/>
                <a:ea typeface="Plus Jakarta Sans" pitchFamily="34" charset="-122"/>
                <a:cs typeface="Plus Jakarta Sans" pitchFamily="34" charset="-120"/>
              </a:rPr>
              <a:t>Look for past malpractice claims or disciplinary actions.</a:t>
            </a:r>
            <a:endParaRPr lang="en-US" sz="1000" dirty="0"/>
          </a:p>
        </p:txBody>
      </p:sp>
      <p:sp>
        <p:nvSpPr>
          <p:cNvPr id="11" name="Text 9"/>
          <p:cNvSpPr/>
          <p:nvPr/>
        </p:nvSpPr>
        <p:spPr>
          <a:xfrm>
            <a:off x="2697480" y="3840480"/>
            <a:ext cx="2377440" cy="411480"/>
          </a:xfrm>
          <a:prstGeom prst="rect">
            <a:avLst/>
          </a:prstGeom>
          <a:noFill/>
          <a:ln/>
        </p:spPr>
        <p:txBody>
          <a:bodyPr wrap="square" lIns="68580" tIns="34290" rIns="68580" bIns="34290" rtlCol="0" anchor="t"/>
          <a:lstStyle/>
          <a:p>
            <a:pPr algn="ctr" indent="0" marL="0">
              <a:buNone/>
            </a:pPr>
            <a:r>
              <a:rPr lang="en-US" sz="1250" b="1" dirty="0">
                <a:solidFill>
                  <a:srgbClr val="595959"/>
                </a:solidFill>
                <a:latin typeface="Plus Jakarta Sans" pitchFamily="34" charset="0"/>
                <a:ea typeface="Plus Jakarta Sans" pitchFamily="34" charset="-122"/>
                <a:cs typeface="Plus Jakarta Sans" pitchFamily="34" charset="-120"/>
              </a:rPr>
              <a:t>Background &amp; safety checks</a:t>
            </a:r>
            <a:endParaRPr lang="en-US" sz="1250" dirty="0"/>
          </a:p>
        </p:txBody>
      </p:sp>
      <p:sp>
        <p:nvSpPr>
          <p:cNvPr id="12" name="Text 10"/>
          <p:cNvSpPr/>
          <p:nvPr/>
        </p:nvSpPr>
        <p:spPr>
          <a:xfrm>
            <a:off x="4069080" y="1737360"/>
            <a:ext cx="2377440" cy="566928"/>
          </a:xfrm>
          <a:prstGeom prst="rect">
            <a:avLst/>
          </a:prstGeom>
          <a:noFill/>
          <a:ln/>
        </p:spPr>
        <p:txBody>
          <a:bodyPr wrap="square" lIns="68580" tIns="34290" rIns="68580" bIns="34290" rtlCol="0" anchor="t"/>
          <a:lstStyle/>
          <a:p>
            <a:pPr algn="ctr" indent="0" marL="0">
              <a:lnSpc>
                <a:spcPct val="150000"/>
              </a:lnSpc>
              <a:buNone/>
            </a:pPr>
            <a:r>
              <a:rPr lang="en-US" sz="1000" dirty="0">
                <a:solidFill>
                  <a:srgbClr val="595959"/>
                </a:solidFill>
                <a:latin typeface="Plus Jakarta Sans" pitchFamily="34" charset="0"/>
                <a:ea typeface="Plus Jakarta Sans" pitchFamily="34" charset="-122"/>
                <a:cs typeface="Plus Jakarta Sans" pitchFamily="34" charset="-120"/>
              </a:rPr>
              <a:t>Colleagues vouch for the provider. Staff review the full file.</a:t>
            </a:r>
            <a:endParaRPr lang="en-US" sz="1000" dirty="0"/>
          </a:p>
        </p:txBody>
      </p:sp>
      <p:sp>
        <p:nvSpPr>
          <p:cNvPr id="13" name="Text 11"/>
          <p:cNvSpPr/>
          <p:nvPr/>
        </p:nvSpPr>
        <p:spPr>
          <a:xfrm>
            <a:off x="4069080" y="1325880"/>
            <a:ext cx="2377440" cy="411480"/>
          </a:xfrm>
          <a:prstGeom prst="rect">
            <a:avLst/>
          </a:prstGeom>
          <a:noFill/>
          <a:ln/>
        </p:spPr>
        <p:txBody>
          <a:bodyPr wrap="square" lIns="68580" tIns="34290" rIns="68580" bIns="34290" rtlCol="0" anchor="b"/>
          <a:lstStyle/>
          <a:p>
            <a:pPr algn="ctr" indent="0" marL="0">
              <a:buNone/>
            </a:pPr>
            <a:r>
              <a:rPr lang="en-US" sz="1250" b="1" dirty="0">
                <a:solidFill>
                  <a:srgbClr val="595959"/>
                </a:solidFill>
                <a:latin typeface="Plus Jakarta Sans" pitchFamily="34" charset="0"/>
                <a:ea typeface="Plus Jakarta Sans" pitchFamily="34" charset="-122"/>
                <a:cs typeface="Plus Jakarta Sans" pitchFamily="34" charset="-120"/>
              </a:rPr>
              <a:t>Peer references &amp; file review</a:t>
            </a:r>
            <a:endParaRPr lang="en-US" sz="1250" dirty="0"/>
          </a:p>
        </p:txBody>
      </p:sp>
      <p:sp>
        <p:nvSpPr>
          <p:cNvPr id="14" name="Text 12"/>
          <p:cNvSpPr/>
          <p:nvPr/>
        </p:nvSpPr>
        <p:spPr>
          <a:xfrm>
            <a:off x="443484" y="347472"/>
            <a:ext cx="8256118" cy="484632"/>
          </a:xfrm>
          <a:prstGeom prst="rect">
            <a:avLst/>
          </a:prstGeom>
          <a:noFill/>
          <a:ln/>
        </p:spPr>
        <p:txBody>
          <a:bodyPr wrap="square" lIns="68580" tIns="34290" rIns="68580" bIns="34290" rtlCol="0" anchor="t"/>
          <a:lstStyle/>
          <a:p>
            <a:pPr algn="ctr" indent="0" marL="0">
              <a:buNone/>
            </a:pPr>
            <a:r>
              <a:rPr lang="en-US" sz="2700" b="1" dirty="0">
                <a:solidFill>
                  <a:srgbClr val="3F3F3F"/>
                </a:solidFill>
                <a:latin typeface="Plus Jakarta Sans" pitchFamily="34" charset="0"/>
                <a:ea typeface="Plus Jakarta Sans" pitchFamily="34" charset="-122"/>
                <a:cs typeface="Plus Jakarta Sans" pitchFamily="34" charset="-120"/>
              </a:rPr>
              <a:t>The big picture: 6 steps</a:t>
            </a:r>
            <a:endParaRPr lang="en-US" sz="2700" dirty="0"/>
          </a:p>
        </p:txBody>
      </p:sp>
      <p:sp>
        <p:nvSpPr>
          <p:cNvPr id="15" name="Shape 13"/>
          <p:cNvSpPr/>
          <p:nvPr/>
        </p:nvSpPr>
        <p:spPr>
          <a:xfrm>
            <a:off x="768096" y="2688336"/>
            <a:ext cx="749808" cy="749808"/>
          </a:xfrm>
          <a:prstGeom prst="ellipse">
            <a:avLst/>
          </a:prstGeom>
          <a:solidFill>
            <a:srgbClr val="9B7C51"/>
          </a:solidFill>
          <a:ln/>
        </p:spPr>
        <p:txBody>
          <a:bodyPr/>
          <a:p/>
        </p:txBody>
      </p:sp>
      <p:sp>
        <p:nvSpPr>
          <p:cNvPr id="21" name="Shape 19"/>
          <p:cNvSpPr/>
          <p:nvPr/>
        </p:nvSpPr>
        <p:spPr>
          <a:xfrm>
            <a:off x="2139696" y="2688336"/>
            <a:ext cx="749808" cy="749808"/>
          </a:xfrm>
          <a:prstGeom prst="ellipse">
            <a:avLst/>
          </a:prstGeom>
          <a:solidFill>
            <a:srgbClr val="879D8C"/>
          </a:solidFill>
          <a:ln/>
        </p:spPr>
        <p:txBody>
          <a:bodyPr/>
          <a:p/>
        </p:txBody>
      </p:sp>
      <p:sp>
        <p:nvSpPr>
          <p:cNvPr id="30" name="Shape 28"/>
          <p:cNvSpPr/>
          <p:nvPr/>
        </p:nvSpPr>
        <p:spPr>
          <a:xfrm>
            <a:off x="3511296" y="2688336"/>
            <a:ext cx="749808" cy="749808"/>
          </a:xfrm>
          <a:prstGeom prst="ellipse">
            <a:avLst/>
          </a:prstGeom>
          <a:solidFill>
            <a:srgbClr val="9B7C51"/>
          </a:solidFill>
          <a:ln/>
        </p:spPr>
        <p:txBody>
          <a:bodyPr/>
          <a:p/>
        </p:txBody>
      </p:sp>
      <p:sp>
        <p:nvSpPr>
          <p:cNvPr id="35" name="Shape 33"/>
          <p:cNvSpPr/>
          <p:nvPr/>
        </p:nvSpPr>
        <p:spPr>
          <a:xfrm>
            <a:off x="4882896" y="2688336"/>
            <a:ext cx="749808" cy="749808"/>
          </a:xfrm>
          <a:prstGeom prst="ellipse">
            <a:avLst/>
          </a:prstGeom>
          <a:solidFill>
            <a:srgbClr val="879D8C"/>
          </a:solidFill>
          <a:ln/>
        </p:spPr>
        <p:txBody>
          <a:bodyPr/>
          <a:p/>
        </p:txBody>
      </p:sp>
      <p:sp>
        <p:nvSpPr>
          <p:cNvPr id="40"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445247"/>
                </a:solidFill>
                <a:latin typeface="Plus Jakarta Sans"/>
                <a:ea typeface="Plus Jakarta Sans"/>
                <a:cs typeface="Plus Jakarta Sans"/>
              </a:defRPr>
            </a:lvl1pPr>
          </a:lstStyle>
          <a:p>
            <a:pPr algn="l"/>
            <a:fld id="{F7021451-1387-4CA6-816F-3879F97B5CBC}" type="slidenum">
              <a:rPr b="0" lang="en-US"/>
              <a:t>10</a:t>
            </a:fld>
            <a:endParaRPr lang="en-US"/>
          </a:p>
        </p:txBody>
      </p:sp>
      <p:sp>
        <p:nvSpPr>
          <p:cNvPr id="41" name="Clone 41"/>
          <p:cNvSpPr/>
          <p:nvPr/>
        </p:nvSpPr>
        <p:spPr>
          <a:xfrm>
            <a:off x="457200" y="868680"/>
            <a:ext cx="8229600" cy="365760"/>
          </a:xfrm>
          <a:prstGeom prst="rect">
            <a:avLst/>
          </a:prstGeom>
          <a:noFill/>
          <a:ln/>
        </p:spPr>
        <p:txBody>
          <a:bodyPr wrap="square" lIns="68580" tIns="34290" rIns="68580" bIns="34290" rtlCol="0" anchor="t"/>
          <a:lstStyle/>
          <a:p>
            <a:pPr algn="ctr" indent="0" marL="0">
              <a:lnSpc>
                <a:spcPct val="150000"/>
              </a:lnSpc>
              <a:buNone/>
            </a:pPr>
            <a:r>
              <a:rPr lang="en-US" sz="1300" dirty="0">
                <a:solidFill>
                  <a:srgbClr val="465246"/>
                </a:solidFill>
                <a:latin typeface="Plus Jakarta Sans" pitchFamily="34" charset="0"/>
                <a:ea typeface="Plus Jakarta Sans" pitchFamily="34" charset="-122"/>
                <a:cs typeface="Plus Jakarta Sans" pitchFamily="34" charset="-120"/>
              </a:rPr>
              <a:t>Most hospitals aim to finish in about 60 to 90 days, depending on their bylaws.</a:t>
            </a:r>
            <a:endParaRPr lang="en-US" sz="1300" dirty="0"/>
          </a:p>
        </p:txBody>
      </p:sp>
      <p:sp>
        <p:nvSpPr>
          <p:cNvPr id="42" name="Clone 42"/>
          <p:cNvSpPr/>
          <p:nvPr/>
        </p:nvSpPr>
        <p:spPr>
          <a:xfrm>
            <a:off x="5943600" y="2377440"/>
            <a:ext cx="1371600" cy="1371600"/>
          </a:xfrm>
          <a:prstGeom prst="chord">
            <a:avLst>
              <a:gd name="adj1" fmla="val 10800000"/>
              <a:gd name="adj2" fmla="val 21600000"/>
            </a:avLst>
          </a:prstGeom>
          <a:solidFill>
            <a:srgbClr val="BCA37F"/>
          </a:solidFill>
          <a:ln/>
        </p:spPr>
        <p:txBody>
          <a:bodyPr/>
          <a:p/>
        </p:txBody>
      </p:sp>
      <p:sp>
        <p:nvSpPr>
          <p:cNvPr id="43" name="Clone 43"/>
          <p:cNvSpPr/>
          <p:nvPr/>
        </p:nvSpPr>
        <p:spPr>
          <a:xfrm>
            <a:off x="7315200" y="2377440"/>
            <a:ext cx="1371600" cy="1371600"/>
          </a:xfrm>
          <a:prstGeom prst="chord">
            <a:avLst>
              <a:gd name="adj1" fmla="val 0"/>
              <a:gd name="adj2" fmla="val 10800000"/>
            </a:avLst>
          </a:prstGeom>
          <a:solidFill>
            <a:srgbClr val="445247"/>
          </a:solidFill>
          <a:ln/>
        </p:spPr>
        <p:txBody>
          <a:bodyPr/>
          <a:p/>
        </p:txBody>
      </p:sp>
      <p:sp>
        <p:nvSpPr>
          <p:cNvPr id="44" name="Clone 44"/>
          <p:cNvSpPr/>
          <p:nvPr/>
        </p:nvSpPr>
        <p:spPr>
          <a:xfrm>
            <a:off x="6254496" y="2688336"/>
            <a:ext cx="749808" cy="749808"/>
          </a:xfrm>
          <a:prstGeom prst="ellipse">
            <a:avLst/>
          </a:prstGeom>
          <a:solidFill>
            <a:srgbClr val="9B7C51"/>
          </a:solidFill>
          <a:ln/>
        </p:spPr>
        <p:txBody>
          <a:bodyPr/>
          <a:p/>
        </p:txBody>
      </p:sp>
      <p:sp>
        <p:nvSpPr>
          <p:cNvPr id="45" name="Clone 45"/>
          <p:cNvSpPr/>
          <p:nvPr/>
        </p:nvSpPr>
        <p:spPr>
          <a:xfrm>
            <a:off x="7626096" y="2688336"/>
            <a:ext cx="749808" cy="749808"/>
          </a:xfrm>
          <a:prstGeom prst="ellipse">
            <a:avLst/>
          </a:prstGeom>
          <a:solidFill>
            <a:srgbClr val="879D8C"/>
          </a:solidFill>
          <a:ln/>
        </p:spPr>
        <p:txBody>
          <a:bodyPr/>
          <a:p/>
        </p:txBody>
      </p:sp>
      <p:sp>
        <p:nvSpPr>
          <p:cNvPr id="46" name="Clone 46"/>
          <p:cNvSpPr/>
          <p:nvPr/>
        </p:nvSpPr>
        <p:spPr>
          <a:xfrm>
            <a:off x="5212080" y="3840480"/>
            <a:ext cx="2834640" cy="411480"/>
          </a:xfrm>
          <a:prstGeom prst="rect">
            <a:avLst/>
          </a:prstGeom>
          <a:noFill/>
          <a:ln/>
        </p:spPr>
        <p:txBody>
          <a:bodyPr wrap="square" lIns="68580" tIns="34290" rIns="68580" bIns="34290" rtlCol="0" anchor="t"/>
          <a:lstStyle/>
          <a:p>
            <a:pPr algn="ctr" indent="0" marL="0">
              <a:buNone/>
            </a:pPr>
            <a:r>
              <a:rPr lang="en-US" sz="1250" b="1" dirty="0">
                <a:solidFill>
                  <a:srgbClr val="595959"/>
                </a:solidFill>
                <a:latin typeface="Plus Jakarta Sans" pitchFamily="34" charset="0"/>
                <a:ea typeface="Plus Jakarta Sans" pitchFamily="34" charset="-122"/>
                <a:cs typeface="Plus Jakarta Sans" pitchFamily="34" charset="-120"/>
              </a:rPr>
              <a:t>Privileges requested &amp; reviewed</a:t>
            </a:r>
            <a:endParaRPr lang="en-US" sz="1250" dirty="0"/>
          </a:p>
        </p:txBody>
      </p:sp>
      <p:sp>
        <p:nvSpPr>
          <p:cNvPr id="47" name="Clone 47"/>
          <p:cNvSpPr/>
          <p:nvPr/>
        </p:nvSpPr>
        <p:spPr>
          <a:xfrm>
            <a:off x="6172200" y="1371600"/>
            <a:ext cx="2926080" cy="411480"/>
          </a:xfrm>
          <a:prstGeom prst="rect">
            <a:avLst/>
          </a:prstGeom>
          <a:noFill/>
          <a:ln/>
        </p:spPr>
        <p:txBody>
          <a:bodyPr wrap="square" lIns="68580" tIns="34290" rIns="68580" bIns="34290" rtlCol="0" anchor="b"/>
          <a:lstStyle/>
          <a:p>
            <a:pPr algn="ctr" indent="0" marL="0">
              <a:buNone/>
            </a:pPr>
            <a:r>
              <a:rPr lang="en-US" sz="1250" b="1" dirty="0">
                <a:solidFill>
                  <a:srgbClr val="595959"/>
                </a:solidFill>
                <a:latin typeface="Plus Jakarta Sans" pitchFamily="34" charset="0"/>
                <a:ea typeface="Plus Jakarta Sans" pitchFamily="34" charset="-122"/>
                <a:cs typeface="Plus Jakarta Sans" pitchFamily="34" charset="-120"/>
              </a:rPr>
              <a:t>Committee &amp; board approval</a:t>
            </a:r>
            <a:endParaRPr lang="en-US" sz="1250" dirty="0"/>
          </a:p>
        </p:txBody>
      </p:sp>
      <p:sp>
        <p:nvSpPr>
          <p:cNvPr id="48" name="Clone 48"/>
          <p:cNvSpPr/>
          <p:nvPr/>
        </p:nvSpPr>
        <p:spPr>
          <a:xfrm>
            <a:off x="5257800" y="4233672"/>
            <a:ext cx="2743200" cy="731520"/>
          </a:xfrm>
          <a:prstGeom prst="rect">
            <a:avLst/>
          </a:prstGeom>
          <a:noFill/>
          <a:ln/>
        </p:spPr>
        <p:txBody>
          <a:bodyPr wrap="square" lIns="68580" tIns="34290" rIns="68580" bIns="34290" rtlCol="0" anchor="t"/>
          <a:lstStyle/>
          <a:p>
            <a:pPr algn="ctr" indent="0" marL="0">
              <a:lnSpc>
                <a:spcPct val="150000"/>
              </a:lnSpc>
              <a:buNone/>
            </a:pPr>
            <a:r>
              <a:rPr lang="en-US" sz="1000" dirty="0">
                <a:solidFill>
                  <a:srgbClr val="595959"/>
                </a:solidFill>
                <a:latin typeface="Plus Jakarta Sans" pitchFamily="34" charset="0"/>
                <a:ea typeface="Plus Jakarta Sans" pitchFamily="34" charset="-122"/>
                <a:cs typeface="Plus Jakarta Sans" pitchFamily="34" charset="-120"/>
              </a:rPr>
              <a:t>The provider asks for specific privileges. The department reviews them.</a:t>
            </a:r>
            <a:endParaRPr lang="en-US" sz="1000" dirty="0"/>
          </a:p>
        </p:txBody>
      </p:sp>
      <p:sp>
        <p:nvSpPr>
          <p:cNvPr id="49" name="Clone 49"/>
          <p:cNvSpPr/>
          <p:nvPr/>
        </p:nvSpPr>
        <p:spPr>
          <a:xfrm>
            <a:off x="6263640" y="1737360"/>
            <a:ext cx="2743200" cy="566928"/>
          </a:xfrm>
          <a:prstGeom prst="rect">
            <a:avLst/>
          </a:prstGeom>
          <a:noFill/>
          <a:ln/>
        </p:spPr>
        <p:txBody>
          <a:bodyPr wrap="square" lIns="68580" tIns="34290" rIns="68580" bIns="34290" rtlCol="0" anchor="t"/>
          <a:lstStyle/>
          <a:p>
            <a:pPr algn="ctr" indent="0" marL="0">
              <a:lnSpc>
                <a:spcPct val="150000"/>
              </a:lnSpc>
              <a:buNone/>
            </a:pPr>
            <a:r>
              <a:rPr lang="en-US" sz="1000" dirty="0">
                <a:solidFill>
                  <a:srgbClr val="595959"/>
                </a:solidFill>
                <a:latin typeface="Plus Jakarta Sans" pitchFamily="34" charset="0"/>
                <a:ea typeface="Plus Jakarta Sans" pitchFamily="34" charset="-122"/>
                <a:cs typeface="Plus Jakarta Sans" pitchFamily="34" charset="-120"/>
              </a:rPr>
              <a:t>Committees recommend. The governing board gives final approval.</a:t>
            </a:r>
            <a:endParaRPr lang="en-US" sz="1000" dirty="0"/>
          </a:p>
        </p:txBody>
      </p:sp>
      <p:sp>
        <p:nvSpPr>
          <p:cNvPr id="50" name="Clone 50"/>
          <p:cNvSpPr/>
          <p:nvPr/>
        </p:nvSpPr>
        <p:spPr>
          <a:xfrm>
            <a:off x="768096" y="2688336"/>
            <a:ext cx="749808" cy="749808"/>
          </a:xfrm>
          <a:prstGeom prst="rect">
            <a:avLst/>
          </a:prstGeom>
          <a:noFill/>
          <a:ln/>
        </p:spPr>
        <p:txBody>
          <a:bodyPr wrap="square" lIns="68580" tIns="34290" rIns="68580" bIns="34290" rtlCol="0" anchor="ctr"/>
          <a:lstStyle/>
          <a:p>
            <a:pPr algn="ctr" indent="0" marL="0">
              <a:buNone/>
            </a:pPr>
            <a:r>
              <a:rPr lang="en-US" sz="2400" b="1" dirty="0">
                <a:solidFill>
                  <a:srgbClr val="FFFFFF"/>
                </a:solidFill>
                <a:latin typeface="Plus Jakarta Sans" pitchFamily="34" charset="0"/>
                <a:ea typeface="Plus Jakarta Sans" pitchFamily="34" charset="-122"/>
                <a:cs typeface="Plus Jakarta Sans" pitchFamily="34" charset="-120"/>
              </a:rPr>
              <a:t>1</a:t>
            </a:r>
            <a:endParaRPr lang="en-US" sz="2400" dirty="0"/>
          </a:p>
        </p:txBody>
      </p:sp>
      <p:sp>
        <p:nvSpPr>
          <p:cNvPr id="51" name="Clone 51"/>
          <p:cNvSpPr/>
          <p:nvPr/>
        </p:nvSpPr>
        <p:spPr>
          <a:xfrm>
            <a:off x="2139696" y="2688336"/>
            <a:ext cx="749808" cy="749808"/>
          </a:xfrm>
          <a:prstGeom prst="rect">
            <a:avLst/>
          </a:prstGeom>
          <a:noFill/>
          <a:ln/>
        </p:spPr>
        <p:txBody>
          <a:bodyPr wrap="square" lIns="68580" tIns="34290" rIns="68580" bIns="34290" rtlCol="0" anchor="ctr"/>
          <a:lstStyle/>
          <a:p>
            <a:pPr algn="ctr" indent="0" marL="0">
              <a:buNone/>
            </a:pPr>
            <a:r>
              <a:rPr lang="en-US" sz="2400" b="1" dirty="0">
                <a:solidFill>
                  <a:srgbClr val="FFFFFF"/>
                </a:solidFill>
                <a:latin typeface="Plus Jakarta Sans" pitchFamily="34" charset="0"/>
                <a:ea typeface="Plus Jakarta Sans" pitchFamily="34" charset="-122"/>
                <a:cs typeface="Plus Jakarta Sans" pitchFamily="34" charset="-120"/>
              </a:rPr>
              <a:t>2</a:t>
            </a:r>
            <a:endParaRPr lang="en-US" sz="2400" dirty="0"/>
          </a:p>
        </p:txBody>
      </p:sp>
      <p:sp>
        <p:nvSpPr>
          <p:cNvPr id="52" name="Clone 52"/>
          <p:cNvSpPr/>
          <p:nvPr/>
        </p:nvSpPr>
        <p:spPr>
          <a:xfrm>
            <a:off x="3511296" y="2688336"/>
            <a:ext cx="749808" cy="749808"/>
          </a:xfrm>
          <a:prstGeom prst="rect">
            <a:avLst/>
          </a:prstGeom>
          <a:noFill/>
          <a:ln/>
        </p:spPr>
        <p:txBody>
          <a:bodyPr wrap="square" lIns="68580" tIns="34290" rIns="68580" bIns="34290" rtlCol="0" anchor="ctr"/>
          <a:lstStyle/>
          <a:p>
            <a:pPr algn="ctr" indent="0" marL="0">
              <a:buNone/>
            </a:pPr>
            <a:r>
              <a:rPr lang="en-US" sz="2400" b="1" dirty="0">
                <a:solidFill>
                  <a:srgbClr val="FFFFFF"/>
                </a:solidFill>
                <a:latin typeface="Plus Jakarta Sans" pitchFamily="34" charset="0"/>
                <a:ea typeface="Plus Jakarta Sans" pitchFamily="34" charset="-122"/>
                <a:cs typeface="Plus Jakarta Sans" pitchFamily="34" charset="-120"/>
              </a:rPr>
              <a:t>3</a:t>
            </a:r>
            <a:endParaRPr lang="en-US" sz="2400" dirty="0"/>
          </a:p>
        </p:txBody>
      </p:sp>
      <p:sp>
        <p:nvSpPr>
          <p:cNvPr id="53" name="Clone 53"/>
          <p:cNvSpPr/>
          <p:nvPr/>
        </p:nvSpPr>
        <p:spPr>
          <a:xfrm>
            <a:off x="4882896" y="2688336"/>
            <a:ext cx="749808" cy="749808"/>
          </a:xfrm>
          <a:prstGeom prst="rect">
            <a:avLst/>
          </a:prstGeom>
          <a:noFill/>
          <a:ln/>
        </p:spPr>
        <p:txBody>
          <a:bodyPr wrap="square" lIns="68580" tIns="34290" rIns="68580" bIns="34290" rtlCol="0" anchor="ctr"/>
          <a:lstStyle/>
          <a:p>
            <a:pPr algn="ctr" indent="0" marL="0">
              <a:buNone/>
            </a:pPr>
            <a:r>
              <a:rPr lang="en-US" sz="2400" b="1" dirty="0">
                <a:solidFill>
                  <a:srgbClr val="FFFFFF"/>
                </a:solidFill>
                <a:latin typeface="Plus Jakarta Sans" pitchFamily="34" charset="0"/>
                <a:ea typeface="Plus Jakarta Sans" pitchFamily="34" charset="-122"/>
                <a:cs typeface="Plus Jakarta Sans" pitchFamily="34" charset="-120"/>
              </a:rPr>
              <a:t>4</a:t>
            </a:r>
            <a:endParaRPr lang="en-US" sz="2400" dirty="0"/>
          </a:p>
        </p:txBody>
      </p:sp>
      <p:sp>
        <p:nvSpPr>
          <p:cNvPr id="54" name="Clone 54"/>
          <p:cNvSpPr/>
          <p:nvPr/>
        </p:nvSpPr>
        <p:spPr>
          <a:xfrm>
            <a:off x="6254496" y="2688336"/>
            <a:ext cx="749808" cy="749808"/>
          </a:xfrm>
          <a:prstGeom prst="rect">
            <a:avLst/>
          </a:prstGeom>
          <a:noFill/>
          <a:ln/>
        </p:spPr>
        <p:txBody>
          <a:bodyPr wrap="square" lIns="68580" tIns="34290" rIns="68580" bIns="34290" rtlCol="0" anchor="ctr"/>
          <a:lstStyle/>
          <a:p>
            <a:pPr algn="ctr" indent="0" marL="0">
              <a:buNone/>
            </a:pPr>
            <a:r>
              <a:rPr lang="en-US" sz="2400" b="1" dirty="0">
                <a:solidFill>
                  <a:srgbClr val="FFFFFF"/>
                </a:solidFill>
                <a:latin typeface="Plus Jakarta Sans" pitchFamily="34" charset="0"/>
                <a:ea typeface="Plus Jakarta Sans" pitchFamily="34" charset="-122"/>
                <a:cs typeface="Plus Jakarta Sans" pitchFamily="34" charset="-120"/>
              </a:rPr>
              <a:t>5</a:t>
            </a:r>
            <a:endParaRPr lang="en-US" sz="2400" dirty="0"/>
          </a:p>
        </p:txBody>
      </p:sp>
      <p:sp>
        <p:nvSpPr>
          <p:cNvPr id="55" name="Clone 55"/>
          <p:cNvSpPr/>
          <p:nvPr/>
        </p:nvSpPr>
        <p:spPr>
          <a:xfrm>
            <a:off x="7626096" y="2688336"/>
            <a:ext cx="749808" cy="749808"/>
          </a:xfrm>
          <a:prstGeom prst="rect">
            <a:avLst/>
          </a:prstGeom>
          <a:noFill/>
          <a:ln/>
        </p:spPr>
        <p:txBody>
          <a:bodyPr wrap="square" lIns="68580" tIns="34290" rIns="68580" bIns="34290" rtlCol="0" anchor="ctr"/>
          <a:lstStyle/>
          <a:p>
            <a:pPr algn="ctr" indent="0" marL="0">
              <a:buNone/>
            </a:pPr>
            <a:r>
              <a:rPr lang="en-US" sz="2400" b="1" dirty="0">
                <a:solidFill>
                  <a:srgbClr val="FFFFFF"/>
                </a:solidFill>
                <a:latin typeface="Plus Jakarta Sans" pitchFamily="34" charset="0"/>
                <a:ea typeface="Plus Jakarta Sans" pitchFamily="34" charset="-122"/>
                <a:cs typeface="Plus Jakarta Sans" pitchFamily="34" charset="-120"/>
              </a:rPr>
              <a:t>6</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533095"/>
            <a:ext cx="2288743" cy="2302459"/>
          </a:xfrm>
          <a:prstGeom prst="rect">
            <a:avLst/>
          </a:prstGeom>
          <a:solidFill>
            <a:srgbClr val="84998A"/>
          </a:solidFill>
          <a:ln/>
        </p:spPr>
        <p:txBody>
          <a:bodyPr/>
          <a:p/>
        </p:txBody>
      </p:sp>
      <p:sp>
        <p:nvSpPr>
          <p:cNvPr id="10" name="Shape 8"/>
          <p:cNvSpPr/>
          <p:nvPr/>
        </p:nvSpPr>
        <p:spPr>
          <a:xfrm>
            <a:off x="2288743" y="2836469"/>
            <a:ext cx="2288743" cy="2302459"/>
          </a:xfrm>
          <a:prstGeom prst="rect">
            <a:avLst/>
          </a:prstGeom>
          <a:solidFill>
            <a:srgbClr val="84998A"/>
          </a:solidFill>
          <a:ln/>
        </p:spPr>
        <p:txBody>
          <a:bodyPr/>
          <a:p/>
        </p:txBody>
      </p:sp>
      <p:sp>
        <p:nvSpPr>
          <p:cNvPr id="18" name="Shape 16"/>
          <p:cNvSpPr/>
          <p:nvPr/>
        </p:nvSpPr>
        <p:spPr>
          <a:xfrm>
            <a:off x="2288743" y="529438"/>
            <a:ext cx="2288743" cy="2307946"/>
          </a:xfrm>
          <a:prstGeom prst="rect">
            <a:avLst/>
          </a:prstGeom>
          <a:solidFill>
            <a:srgbClr val="EAD7BB"/>
          </a:solidFill>
          <a:ln/>
        </p:spPr>
        <p:txBody>
          <a:bodyPr/>
          <a:p/>
        </p:txBody>
      </p:sp>
      <p:sp>
        <p:nvSpPr>
          <p:cNvPr id="19" name="Text 17"/>
          <p:cNvSpPr/>
          <p:nvPr/>
        </p:nvSpPr>
        <p:spPr>
          <a:xfrm>
            <a:off x="2746858" y="1097280"/>
            <a:ext cx="2011680" cy="278892"/>
          </a:xfrm>
          <a:prstGeom prst="rect">
            <a:avLst/>
          </a:prstGeom>
          <a:noFill/>
          <a:ln/>
        </p:spPr>
        <p:txBody>
          <a:bodyPr wrap="square" lIns="68580" tIns="34290" rIns="68580" bIns="34290" rtlCol="0" anchor="t"/>
          <a:lstStyle/>
          <a:p>
            <a:pPr algn="l" indent="0" marL="0">
              <a:buNone/>
            </a:pPr>
            <a:r>
              <a:rPr lang="en-US" sz="1300" b="1" dirty="0">
                <a:solidFill>
                  <a:srgbClr val="445247"/>
                </a:solidFill>
                <a:latin typeface="Plus Jakarta Sans" pitchFamily="34" charset="0"/>
                <a:ea typeface="Plus Jakarta Sans" pitchFamily="34" charset="-122"/>
                <a:cs typeface="Plus Jakarta Sans" pitchFamily="34" charset="-120"/>
              </a:rPr>
              <a:t>What they submit</a:t>
            </a:r>
            <a:endParaRPr lang="en-US" sz="1300" dirty="0"/>
          </a:p>
        </p:txBody>
      </p:sp>
      <p:sp>
        <p:nvSpPr>
          <p:cNvPr id="20" name="Shape 18"/>
          <p:cNvSpPr/>
          <p:nvPr/>
        </p:nvSpPr>
        <p:spPr>
          <a:xfrm>
            <a:off x="2743" y="2835554"/>
            <a:ext cx="2288743" cy="2307946"/>
          </a:xfrm>
          <a:prstGeom prst="rect">
            <a:avLst/>
          </a:prstGeom>
          <a:solidFill>
            <a:srgbClr val="EAD7BB"/>
          </a:solidFill>
          <a:ln/>
        </p:spPr>
        <p:txBody>
          <a:bodyPr/>
          <a:p/>
        </p:txBody>
      </p:sp>
      <p:sp>
        <p:nvSpPr>
          <p:cNvPr id="21" name="Text 19"/>
          <p:cNvSpPr/>
          <p:nvPr/>
        </p:nvSpPr>
        <p:spPr>
          <a:xfrm>
            <a:off x="5040173" y="533095"/>
            <a:ext cx="3275381" cy="868680"/>
          </a:xfrm>
          <a:prstGeom prst="rect">
            <a:avLst/>
          </a:prstGeom>
          <a:noFill/>
          <a:ln/>
        </p:spPr>
        <p:txBody>
          <a:bodyPr wrap="square" lIns="68580" tIns="34290" rIns="68580" bIns="34290" rtlCol="0" anchor="t"/>
          <a:lstStyle/>
          <a:p>
            <a:pPr algn="l" indent="0" marL="0">
              <a:buNone/>
            </a:pPr>
            <a:r>
              <a:rPr lang="en-US" sz="2700" b="1" dirty="0">
                <a:solidFill>
                  <a:srgbClr val="3F3F3F"/>
                </a:solidFill>
                <a:latin typeface="Plus Jakarta Sans" pitchFamily="34" charset="0"/>
                <a:ea typeface="Plus Jakarta Sans" pitchFamily="34" charset="-122"/>
                <a:cs typeface="Plus Jakarta Sans" pitchFamily="34" charset="-120"/>
              </a:rPr>
              <a:t>The application</a:t>
            </a:r>
            <a:endParaRPr lang="en-US" sz="2700" dirty="0"/>
          </a:p>
        </p:txBody>
      </p:sp>
      <p:sp>
        <p:nvSpPr>
          <p:cNvPr id="22" name="Text 20"/>
          <p:cNvSpPr/>
          <p:nvPr/>
        </p:nvSpPr>
        <p:spPr>
          <a:xfrm>
            <a:off x="5040173" y="1828800"/>
            <a:ext cx="3291840" cy="2377440"/>
          </a:xfrm>
          <a:prstGeom prst="rect">
            <a:avLst/>
          </a:prstGeom>
          <a:noFill/>
          <a:ln/>
        </p:spPr>
        <p:txBody>
          <a:bodyPr wrap="square" lIns="68580" tIns="34290" rIns="68580" bIns="34290" rtlCol="0" anchor="t"/>
          <a:lstStyle/>
          <a:p>
            <a:pPr algn="l" indent="0" marL="0">
              <a:lnSpc>
                <a:spcPct val="125000"/>
              </a:lnSpc>
              <a:spcAft>
                <a:spcPts val="800"/>
              </a:spcAft>
              <a:buNone/>
            </a:pPr>
            <a:r>
              <a:rPr lang="en-US" sz="1200" dirty="0">
                <a:solidFill>
                  <a:srgbClr val="3F3F3F"/>
                </a:solidFill>
                <a:latin typeface="Plus Jakarta Sans" pitchFamily="34" charset="0"/>
                <a:ea typeface="Plus Jakarta Sans" pitchFamily="34" charset="-122"/>
                <a:cs typeface="Plus Jakarta Sans" pitchFamily="34" charset="-120"/>
              </a:rPr>
              <a:t>The provider fills out an application and sends in their documents.</a:t>
            </a:r>
            <a:endParaRPr lang="en-US" sz="1200" dirty="0"/>
          </a:p>
          <a:p>
            <a:pPr algn="l" indent="0" marL="0">
              <a:lnSpc>
                <a:spcPct val="125000"/>
              </a:lnSpc>
              <a:spcAft>
                <a:spcPts val="800"/>
              </a:spcAft>
              <a:buNone/>
            </a:pPr>
            <a:r>
              <a:rPr lang="en-US" sz="1200" dirty="0">
                <a:solidFill>
                  <a:srgbClr val="3F3F3F"/>
                </a:solidFill>
                <a:latin typeface="Plus Jakarta Sans" pitchFamily="34" charset="0"/>
                <a:ea typeface="Plus Jakarta Sans" pitchFamily="34" charset="-122"/>
                <a:cs typeface="Plus Jakarta Sans" pitchFamily="34" charset="-120"/>
              </a:rPr>
              <a:t>Good to know: the clock usually starts when the application is complete, meaning every form and document is in.</a:t>
            </a:r>
            <a:endParaRPr lang="en-US" sz="1200" dirty="0"/>
          </a:p>
        </p:txBody>
      </p:sp>
      <p:sp>
        <p:nvSpPr>
          <p:cNvPr id="23" name="Text 21"/>
          <p:cNvSpPr/>
          <p:nvPr/>
        </p:nvSpPr>
        <p:spPr>
          <a:xfrm>
            <a:off x="5040173" y="1463040"/>
            <a:ext cx="3291840" cy="278892"/>
          </a:xfrm>
          <a:prstGeom prst="rect">
            <a:avLst/>
          </a:prstGeom>
          <a:noFill/>
          <a:ln/>
        </p:spPr>
        <p:txBody>
          <a:bodyPr wrap="square" lIns="68580" tIns="34290" rIns="68580" bIns="34290" rtlCol="0" anchor="t"/>
          <a:lstStyle/>
          <a:p>
            <a:pPr algn="l" indent="0" marL="0">
              <a:buNone/>
            </a:pPr>
            <a:r>
              <a:rPr lang="en-US" sz="1400" b="1" dirty="0">
                <a:solidFill>
                  <a:srgbClr val="3F3F3F"/>
                </a:solidFill>
                <a:latin typeface="Plus Jakarta Sans" pitchFamily="34" charset="0"/>
                <a:ea typeface="Plus Jakarta Sans" pitchFamily="34" charset="-122"/>
                <a:cs typeface="Plus Jakarta Sans" pitchFamily="34" charset="-120"/>
              </a:rPr>
              <a:t>Where it all starts</a:t>
            </a:r>
            <a:endParaRPr lang="en-US" sz="1400" dirty="0"/>
          </a:p>
        </p:txBody>
      </p:sp>
      <p:sp>
        <p:nvSpPr>
          <p:cNvPr id="29" name="Shape 27"/>
          <p:cNvSpPr/>
          <p:nvPr/>
        </p:nvSpPr>
        <p:spPr>
          <a:xfrm>
            <a:off x="2822789" y="681658"/>
            <a:ext cx="161355" cy="161355"/>
          </a:xfrm>
          <a:prstGeom prst="ellipse">
            <a:avLst/>
          </a:prstGeom>
          <a:noFill/>
          <a:ln w="40866">
            <a:solidFill>
              <a:srgbClr val="445247"/>
            </a:solidFill>
            <a:prstDash val="solid"/>
          </a:ln>
        </p:spPr>
        <p:txBody>
          <a:bodyPr/>
          <a:p/>
        </p:txBody>
      </p:sp>
      <p:sp>
        <p:nvSpPr>
          <p:cNvPr id="30" name="Shape 28"/>
          <p:cNvSpPr/>
          <p:nvPr/>
        </p:nvSpPr>
        <p:spPr>
          <a:xfrm>
            <a:off x="2746858" y="838267"/>
            <a:ext cx="313219" cy="227795"/>
          </a:xfrm>
          <a:prstGeom prst="arc">
            <a:avLst>
              <a:gd name="adj1" fmla="val 10800000"/>
              <a:gd name="adj2" fmla="val 21600000"/>
            </a:avLst>
          </a:prstGeom>
          <a:noFill/>
          <a:ln w="40866">
            <a:solidFill>
              <a:srgbClr val="445247"/>
            </a:solidFill>
            <a:prstDash val="solid"/>
          </a:ln>
        </p:spPr>
        <p:txBody>
          <a:bodyPr/>
          <a:p/>
        </p:txBody>
      </p:sp>
      <p:sp>
        <p:nvSpPr>
          <p:cNvPr id="31" name="Shape 29"/>
          <p:cNvSpPr/>
          <p:nvPr/>
        </p:nvSpPr>
        <p:spPr>
          <a:xfrm>
            <a:off x="2746858" y="971148"/>
            <a:ext cx="313219" cy="56949"/>
          </a:xfrm>
          <a:prstGeom prst="rect">
            <a:avLst/>
          </a:prstGeom>
          <a:solidFill>
            <a:srgbClr val="445247"/>
          </a:solidFill>
          <a:ln/>
        </p:spPr>
        <p:txBody>
          <a:bodyPr/>
          <a:p/>
        </p:txBody>
      </p:sp>
      <p:sp>
        <p:nvSpPr>
          <p:cNvPr id="32" name="Shape 30"/>
          <p:cNvSpPr/>
          <p:nvPr/>
        </p:nvSpPr>
        <p:spPr>
          <a:xfrm>
            <a:off x="3102788" y="800301"/>
            <a:ext cx="118643" cy="42712"/>
          </a:xfrm>
          <a:prstGeom prst="rect">
            <a:avLst/>
          </a:prstGeom>
          <a:solidFill>
            <a:srgbClr val="445247"/>
          </a:solidFill>
          <a:ln/>
        </p:spPr>
        <p:txBody>
          <a:bodyPr/>
          <a:p/>
        </p:txBody>
      </p:sp>
      <p:sp>
        <p:nvSpPr>
          <p:cNvPr id="33" name="Shape 31"/>
          <p:cNvSpPr/>
          <p:nvPr/>
        </p:nvSpPr>
        <p:spPr>
          <a:xfrm>
            <a:off x="3140754" y="762335"/>
            <a:ext cx="42712" cy="118643"/>
          </a:xfrm>
          <a:prstGeom prst="rect">
            <a:avLst/>
          </a:prstGeom>
          <a:solidFill>
            <a:srgbClr val="445247"/>
          </a:solidFill>
          <a:ln/>
        </p:spPr>
        <p:txBody>
          <a:bodyPr/>
          <a:p/>
        </p:txBody>
      </p:sp>
      <p:sp>
        <p:nvSpPr>
          <p:cNvPr id="34" name="Shape 32"/>
          <p:cNvSpPr/>
          <p:nvPr/>
        </p:nvSpPr>
        <p:spPr>
          <a:xfrm>
            <a:off x="471300" y="3003658"/>
            <a:ext cx="323954" cy="323954"/>
          </a:xfrm>
          <a:prstGeom prst="ellipse">
            <a:avLst/>
          </a:prstGeom>
          <a:noFill/>
          <a:ln w="41024">
            <a:solidFill>
              <a:srgbClr val="445247"/>
            </a:solidFill>
            <a:prstDash val="solid"/>
          </a:ln>
        </p:spPr>
        <p:txBody>
          <a:bodyPr/>
          <a:p/>
        </p:txBody>
      </p:sp>
      <p:sp>
        <p:nvSpPr>
          <p:cNvPr id="35" name="Shape 33"/>
          <p:cNvSpPr/>
          <p:nvPr/>
        </p:nvSpPr>
        <p:spPr>
          <a:xfrm>
            <a:off x="509412" y="3041770"/>
            <a:ext cx="247729" cy="247729"/>
          </a:xfrm>
          <a:prstGeom prst="pie">
            <a:avLst>
              <a:gd name="adj1" fmla="val 6600000"/>
              <a:gd name="adj2" fmla="val 15000000"/>
            </a:avLst>
          </a:prstGeom>
          <a:solidFill>
            <a:srgbClr val="445247"/>
          </a:solidFill>
          <a:ln/>
        </p:spPr>
        <p:txBody>
          <a:bodyPr/>
          <a:p/>
        </p:txBody>
      </p:sp>
      <p:sp>
        <p:nvSpPr>
          <p:cNvPr id="36" name="Shape 34"/>
          <p:cNvSpPr/>
          <p:nvPr/>
        </p:nvSpPr>
        <p:spPr>
          <a:xfrm>
            <a:off x="652333" y="3175163"/>
            <a:ext cx="200089" cy="200089"/>
          </a:xfrm>
          <a:prstGeom prst="ellipse">
            <a:avLst/>
          </a:prstGeom>
          <a:noFill/>
          <a:ln w="41024">
            <a:solidFill>
              <a:srgbClr val="445247"/>
            </a:solidFill>
            <a:prstDash val="solid"/>
          </a:ln>
        </p:spPr>
        <p:txBody>
          <a:bodyPr/>
          <a:p/>
        </p:txBody>
      </p:sp>
      <p:sp>
        <p:nvSpPr>
          <p:cNvPr id="37" name="Shape 35"/>
          <p:cNvSpPr/>
          <p:nvPr/>
        </p:nvSpPr>
        <p:spPr>
          <a:xfrm rot="2700000">
            <a:off x="804782" y="3365724"/>
            <a:ext cx="123865" cy="47640"/>
          </a:xfrm>
          <a:prstGeom prst="roundRect">
            <a:avLst>
              <a:gd name="adj" fmla="val 50000"/>
            </a:avLst>
          </a:prstGeom>
          <a:solidFill>
            <a:srgbClr val="445247"/>
          </a:solidFill>
          <a:ln/>
        </p:spPr>
        <p:txBody>
          <a:bodyPr/>
          <a:p/>
        </p:txBody>
      </p:sp>
      <p:sp>
        <p:nvSpPr>
          <p:cNvPr id="38" name="Text 36"/>
          <p:cNvSpPr/>
          <p:nvPr/>
        </p:nvSpPr>
        <p:spPr>
          <a:xfrm>
            <a:off x="461772" y="3520440"/>
            <a:ext cx="2011680" cy="278892"/>
          </a:xfrm>
          <a:prstGeom prst="rect">
            <a:avLst/>
          </a:prstGeom>
          <a:noFill/>
          <a:ln/>
        </p:spPr>
        <p:txBody>
          <a:bodyPr wrap="square" lIns="68580" tIns="34290" rIns="68580" bIns="34290" rtlCol="0" anchor="t"/>
          <a:lstStyle/>
          <a:p>
            <a:pPr algn="l" indent="0" marL="0">
              <a:buNone/>
            </a:pPr>
            <a:r>
              <a:rPr lang="en-US" sz="1300" b="1" dirty="0">
                <a:solidFill>
                  <a:srgbClr val="445247"/>
                </a:solidFill>
                <a:latin typeface="Plus Jakarta Sans" pitchFamily="34" charset="0"/>
                <a:ea typeface="Plus Jakarta Sans" pitchFamily="34" charset="-122"/>
                <a:cs typeface="Plus Jakarta Sans" pitchFamily="34" charset="-120"/>
              </a:rPr>
              <a:t>What they sign</a:t>
            </a:r>
            <a:endParaRPr lang="en-US" sz="1300" dirty="0"/>
          </a:p>
        </p:txBody>
      </p:sp>
      <p:sp>
        <p:nvSpPr>
          <p:cNvPr id="39" name="Text 37"/>
          <p:cNvSpPr/>
          <p:nvPr/>
        </p:nvSpPr>
        <p:spPr>
          <a:xfrm>
            <a:off x="2697480" y="1389888"/>
            <a:ext cx="1828800" cy="1426464"/>
          </a:xfrm>
          <a:prstGeom prst="rect">
            <a:avLst/>
          </a:prstGeom>
          <a:noFill/>
          <a:ln/>
        </p:spPr>
        <p:txBody>
          <a:bodyPr wrap="square" lIns="68580" tIns="34290" rIns="68580" bIns="34290" rtlCol="0" anchor="t"/>
          <a:lstStyle/>
          <a:p>
            <a:pPr algn="l" indent="0" marL="0">
              <a:lnSpc>
                <a:spcPct val="100000"/>
              </a:lnSpc>
              <a:spcBef>
                <a:spcPts val="150"/>
              </a:spcBef>
              <a:buNone/>
            </a:pPr>
            <a:r>
              <a:rPr lang="en-US" sz="1050" dirty="0">
                <a:solidFill>
                  <a:srgbClr val="3F3F3F"/>
                </a:solidFill>
                <a:latin typeface="Plus Jakarta Sans" pitchFamily="34" charset="0"/>
                <a:ea typeface="Plus Jakarta Sans" pitchFamily="34" charset="-122"/>
                <a:cs typeface="Plus Jakarta Sans" pitchFamily="34" charset="-120"/>
              </a:rPr>
              <a:t>Application form</a:t>
            </a:r>
            <a:endParaRPr lang="en-US" sz="1050" dirty="0"/>
          </a:p>
          <a:p>
            <a:pPr algn="l" indent="0" marL="0">
              <a:lnSpc>
                <a:spcPct val="100000"/>
              </a:lnSpc>
              <a:spcBef>
                <a:spcPts val="150"/>
              </a:spcBef>
              <a:buNone/>
            </a:pPr>
            <a:r>
              <a:rPr lang="en-US" sz="1050" dirty="0">
                <a:solidFill>
                  <a:srgbClr val="3F3F3F"/>
                </a:solidFill>
                <a:latin typeface="Plus Jakarta Sans" pitchFamily="34" charset="0"/>
                <a:ea typeface="Plus Jakarta Sans" pitchFamily="34" charset="-122"/>
                <a:cs typeface="Plus Jakarta Sans" pitchFamily="34" charset="-120"/>
              </a:rPr>
              <a:t>CV (work history)</a:t>
            </a:r>
            <a:endParaRPr lang="en-US" sz="1050" dirty="0"/>
          </a:p>
          <a:p>
            <a:pPr algn="l" indent="0" marL="0">
              <a:lnSpc>
                <a:spcPct val="100000"/>
              </a:lnSpc>
              <a:spcBef>
                <a:spcPts val="150"/>
              </a:spcBef>
              <a:buNone/>
            </a:pPr>
            <a:r>
              <a:rPr lang="en-US" sz="1050" dirty="0">
                <a:solidFill>
                  <a:srgbClr val="3F3F3F"/>
                </a:solidFill>
                <a:latin typeface="Plus Jakarta Sans" pitchFamily="34" charset="0"/>
                <a:ea typeface="Plus Jakarta Sans" pitchFamily="34" charset="-122"/>
                <a:cs typeface="Plus Jakarta Sans" pitchFamily="34" charset="-120"/>
              </a:rPr>
              <a:t>Licenses</a:t>
            </a:r>
            <a:endParaRPr lang="en-US" sz="1050" dirty="0"/>
          </a:p>
          <a:p>
            <a:pPr algn="l" indent="0" marL="0">
              <a:lnSpc>
                <a:spcPct val="100000"/>
              </a:lnSpc>
              <a:spcBef>
                <a:spcPts val="150"/>
              </a:spcBef>
              <a:buNone/>
            </a:pPr>
            <a:r>
              <a:rPr lang="en-US" sz="1050" dirty="0">
                <a:solidFill>
                  <a:srgbClr val="3F3F3F"/>
                </a:solidFill>
                <a:latin typeface="Plus Jakarta Sans" pitchFamily="34" charset="0"/>
                <a:ea typeface="Plus Jakarta Sans" pitchFamily="34" charset="-122"/>
                <a:cs typeface="Plus Jakarta Sans" pitchFamily="34" charset="-120"/>
              </a:rPr>
              <a:t>DEA registration</a:t>
            </a:r>
            <a:endParaRPr lang="en-US" sz="1050" dirty="0"/>
          </a:p>
          <a:p>
            <a:pPr algn="l" indent="0" marL="0">
              <a:lnSpc>
                <a:spcPct val="100000"/>
              </a:lnSpc>
              <a:spcBef>
                <a:spcPts val="150"/>
              </a:spcBef>
              <a:buNone/>
            </a:pPr>
            <a:r>
              <a:rPr lang="en-US" sz="1050" dirty="0">
                <a:solidFill>
                  <a:srgbClr val="3F3F3F"/>
                </a:solidFill>
                <a:latin typeface="Plus Jakarta Sans" pitchFamily="34" charset="0"/>
                <a:ea typeface="Plus Jakarta Sans" pitchFamily="34" charset="-122"/>
                <a:cs typeface="Plus Jakarta Sans" pitchFamily="34" charset="-120"/>
              </a:rPr>
              <a:t>Board certificate</a:t>
            </a:r>
            <a:endParaRPr lang="en-US" sz="1050" dirty="0"/>
          </a:p>
          <a:p>
            <a:pPr algn="l" indent="0" marL="0">
              <a:lnSpc>
                <a:spcPct val="100000"/>
              </a:lnSpc>
              <a:spcBef>
                <a:spcPts val="150"/>
              </a:spcBef>
              <a:buNone/>
            </a:pPr>
            <a:r>
              <a:rPr lang="en-US" sz="1050" dirty="0">
                <a:solidFill>
                  <a:srgbClr val="3F3F3F"/>
                </a:solidFill>
                <a:latin typeface="Plus Jakarta Sans" pitchFamily="34" charset="0"/>
                <a:ea typeface="Plus Jakarta Sans" pitchFamily="34" charset="-122"/>
                <a:cs typeface="Plus Jakarta Sans" pitchFamily="34" charset="-120"/>
              </a:rPr>
              <a:t>Malpractice insurance</a:t>
            </a:r>
            <a:endParaRPr lang="en-US" sz="1050" dirty="0"/>
          </a:p>
          <a:p>
            <a:pPr algn="l" indent="0" marL="0">
              <a:lnSpc>
                <a:spcPct val="100000"/>
              </a:lnSpc>
              <a:spcBef>
                <a:spcPts val="150"/>
              </a:spcBef>
              <a:buNone/>
            </a:pPr>
            <a:r>
              <a:rPr lang="en-US" sz="1050" dirty="0">
                <a:solidFill>
                  <a:srgbClr val="3F3F3F"/>
                </a:solidFill>
                <a:latin typeface="Plus Jakarta Sans" pitchFamily="34" charset="0"/>
                <a:ea typeface="Plus Jakarta Sans" pitchFamily="34" charset="-122"/>
                <a:cs typeface="Plus Jakarta Sans" pitchFamily="34" charset="-120"/>
              </a:rPr>
              <a:t>Photo ID</a:t>
            </a:r>
            <a:endParaRPr lang="en-US" sz="1050" dirty="0"/>
          </a:p>
        </p:txBody>
      </p:sp>
      <p:sp>
        <p:nvSpPr>
          <p:cNvPr id="40" name="Text 38"/>
          <p:cNvSpPr/>
          <p:nvPr/>
        </p:nvSpPr>
        <p:spPr>
          <a:xfrm>
            <a:off x="480060" y="3813048"/>
            <a:ext cx="1737360" cy="1280160"/>
          </a:xfrm>
          <a:prstGeom prst="rect">
            <a:avLst/>
          </a:prstGeom>
          <a:noFill/>
          <a:ln/>
        </p:spPr>
        <p:txBody>
          <a:bodyPr wrap="square" lIns="68580" tIns="34290" rIns="68580" bIns="34290" rtlCol="0" anchor="t"/>
          <a:lstStyle/>
          <a:p>
            <a:pPr algn="l" indent="0" marL="0">
              <a:lnSpc>
                <a:spcPct val="115000"/>
              </a:lnSpc>
              <a:buNone/>
            </a:pPr>
            <a:r>
              <a:rPr lang="en-US" sz="1000" dirty="0">
                <a:solidFill>
                  <a:srgbClr val="3F3F3F"/>
                </a:solidFill>
                <a:latin typeface="Plus Jakarta Sans" pitchFamily="34" charset="0"/>
                <a:ea typeface="Plus Jakarta Sans" pitchFamily="34" charset="-122"/>
                <a:cs typeface="Plus Jakarta Sans" pitchFamily="34" charset="-120"/>
              </a:rPr>
              <a:t>A release letting the hospital check their background, plus attestations: honest answers about health, discipline, and lawsuits.</a:t>
            </a:r>
            <a:endParaRPr lang="en-US" sz="1000" dirty="0"/>
          </a:p>
        </p:txBody>
      </p:sp>
      <p:sp>
        <p:nvSpPr>
          <p:cNvPr id="41"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445247"/>
                </a:solidFill>
                <a:latin typeface="Plus Jakarta Sans"/>
                <a:ea typeface="Plus Jakarta Sans"/>
                <a:cs typeface="Plus Jakarta Sans"/>
              </a:defRPr>
            </a:lvl1pPr>
          </a:lstStyle>
          <a:p>
            <a:pPr algn="l"/>
            <a:fld id="{F7021451-1387-4CA6-816F-3879F97B5CBC}" type="slidenum">
              <a:rPr b="0" lang="en-US"/>
              <a:t>2</a:t>
            </a:fld>
            <a:endParaRPr lang="en-US"/>
          </a:p>
        </p:txBody>
      </p:sp>
      <p:sp>
        <p:nvSpPr>
          <p:cNvPr id="42" name="Clone 42"/>
          <p:cNvSpPr/>
          <p:nvPr/>
        </p:nvSpPr>
        <p:spPr>
          <a:xfrm>
            <a:off x="0" y="914400"/>
            <a:ext cx="2286000" cy="1005840"/>
          </a:xfrm>
          <a:prstGeom prst="rect">
            <a:avLst/>
          </a:prstGeom>
          <a:noFill/>
          <a:ln/>
        </p:spPr>
        <p:txBody>
          <a:bodyPr wrap="square" lIns="68580" tIns="34290" rIns="68580" bIns="34290" rtlCol="0" anchor="ctr"/>
          <a:lstStyle/>
          <a:p>
            <a:pPr algn="ctr" indent="0" marL="0">
              <a:buNone/>
            </a:pPr>
            <a:r>
              <a:rPr lang="en-US" sz="6000" b="1" dirty="0">
                <a:solidFill>
                  <a:srgbClr val="FFFFFF"/>
                </a:solidFill>
                <a:latin typeface="Plus Jakarta Sans" pitchFamily="34" charset="0"/>
                <a:ea typeface="Plus Jakarta Sans" pitchFamily="34" charset="-122"/>
                <a:cs typeface="Plus Jakarta Sans" pitchFamily="34" charset="-120"/>
              </a:rPr>
              <a:t>1</a:t>
            </a:r>
            <a:endParaRPr lang="en-US" sz="6000" dirty="0"/>
          </a:p>
        </p:txBody>
      </p:sp>
      <p:sp>
        <p:nvSpPr>
          <p:cNvPr id="43" name="Clone 43"/>
          <p:cNvSpPr/>
          <p:nvPr/>
        </p:nvSpPr>
        <p:spPr>
          <a:xfrm>
            <a:off x="0" y="1920240"/>
            <a:ext cx="2286000" cy="320040"/>
          </a:xfrm>
          <a:prstGeom prst="rect">
            <a:avLst/>
          </a:prstGeom>
          <a:noFill/>
          <a:ln/>
        </p:spPr>
        <p:txBody>
          <a:bodyPr wrap="square" lIns="68580" tIns="34290" rIns="68580" bIns="34290" rtlCol="0" anchor="t"/>
          <a:lstStyle/>
          <a:p>
            <a:pPr algn="ctr" indent="0" marL="0">
              <a:buNone/>
            </a:pPr>
            <a:r>
              <a:rPr lang="en-US" sz="1200" b="1" dirty="0">
                <a:solidFill>
                  <a:srgbClr val="F2F2F2"/>
                </a:solidFill>
                <a:latin typeface="Plus Jakarta Sans" pitchFamily="34" charset="0"/>
                <a:ea typeface="Plus Jakarta Sans" pitchFamily="34" charset="-122"/>
                <a:cs typeface="Plus Jakarta Sans" pitchFamily="34" charset="-120"/>
              </a:rPr>
              <a:t>STEP 1 OF 6</a:t>
            </a:r>
            <a:endParaRPr lang="en-US" sz="1200" dirty="0"/>
          </a:p>
        </p:txBody>
      </p:sp>
      <p:sp>
        <p:nvSpPr>
          <p:cNvPr id="44" name="Icon 44"/>
          <p:cNvSpPr/>
          <p:nvPr/>
        </p:nvSpPr>
        <p:spPr>
          <a:xfrm>
            <a:off x="2930652" y="3328416"/>
            <a:ext cx="1005840" cy="1298448"/>
          </a:xfrm>
          <a:prstGeom prst="rect">
            <a:avLst/>
          </a:prstGeom>
          <a:solidFill>
            <a:srgbClr val="F2F2F2"/>
          </a:solidFill>
          <a:ln>
            <a:noFill/>
          </a:ln>
        </p:spPr>
        <p:txBody>
          <a:bodyPr/>
          <a:p/>
        </p:txBody>
      </p:sp>
      <p:sp>
        <p:nvSpPr>
          <p:cNvPr id="45" name="Icon 45"/>
          <p:cNvSpPr/>
          <p:nvPr/>
        </p:nvSpPr>
        <p:spPr>
          <a:xfrm>
            <a:off x="3095244" y="3529584"/>
            <a:ext cx="640080" cy="64008"/>
          </a:xfrm>
          <a:prstGeom prst="rect">
            <a:avLst/>
          </a:prstGeom>
          <a:solidFill>
            <a:srgbClr val="BBA27E"/>
          </a:solidFill>
          <a:ln>
            <a:noFill/>
          </a:ln>
        </p:spPr>
        <p:txBody>
          <a:bodyPr/>
          <a:p/>
        </p:txBody>
      </p:sp>
      <p:sp>
        <p:nvSpPr>
          <p:cNvPr id="46" name="Icon 46"/>
          <p:cNvSpPr/>
          <p:nvPr/>
        </p:nvSpPr>
        <p:spPr>
          <a:xfrm>
            <a:off x="3095244" y="3712464"/>
            <a:ext cx="640080" cy="64008"/>
          </a:xfrm>
          <a:prstGeom prst="rect">
            <a:avLst/>
          </a:prstGeom>
          <a:solidFill>
            <a:srgbClr val="BBA27E"/>
          </a:solidFill>
          <a:ln>
            <a:noFill/>
          </a:ln>
        </p:spPr>
        <p:txBody>
          <a:bodyPr/>
          <a:p/>
        </p:txBody>
      </p:sp>
      <p:sp>
        <p:nvSpPr>
          <p:cNvPr id="47" name="Icon 47"/>
          <p:cNvSpPr/>
          <p:nvPr/>
        </p:nvSpPr>
        <p:spPr>
          <a:xfrm>
            <a:off x="3095244" y="3895344"/>
            <a:ext cx="457200" cy="64008"/>
          </a:xfrm>
          <a:prstGeom prst="rect">
            <a:avLst/>
          </a:prstGeom>
          <a:solidFill>
            <a:srgbClr val="BBA27E"/>
          </a:solidFill>
          <a:ln>
            <a:noFill/>
          </a:ln>
        </p:spPr>
        <p:txBody>
          <a:bodyPr/>
          <a:p/>
        </p:txBody>
      </p:sp>
      <p:sp>
        <p:nvSpPr>
          <p:cNvPr id="48" name="Icon 48"/>
          <p:cNvSpPr/>
          <p:nvPr/>
        </p:nvSpPr>
        <p:spPr>
          <a:xfrm>
            <a:off x="3067812" y="4169664"/>
            <a:ext cx="548640" cy="274320"/>
          </a:xfrm>
          <a:custGeom>
            <a:avLst/>
            <a:gdLst/>
            <a:ahLst/>
            <a:cxnLst/>
            <a:rect l="0" t="0" r="r" b="b"/>
            <a:pathLst>
              <a:path w="100" h="100" fill="none">
                <a:moveTo>
                  <a:pt x="0" y="70"/>
                </a:moveTo>
                <a:lnTo>
                  <a:pt x="15" y="20"/>
                </a:lnTo>
                <a:lnTo>
                  <a:pt x="30" y="80"/>
                </a:lnTo>
                <a:lnTo>
                  <a:pt x="50" y="25"/>
                </a:lnTo>
                <a:lnTo>
                  <a:pt x="65" y="75"/>
                </a:lnTo>
                <a:lnTo>
                  <a:pt x="80" y="40"/>
                </a:lnTo>
                <a:lnTo>
                  <a:pt x="100" y="60"/>
                </a:lnTo>
              </a:path>
            </a:pathLst>
          </a:custGeom>
          <a:noFill/>
          <a:ln w="25400" cap="rnd">
            <a:solidFill>
              <a:srgbClr val="465246"/>
            </a:solidFill>
            <a:round/>
          </a:ln>
        </p:spPr>
        <p:txBody>
          <a:bodyPr/>
          <a:p/>
        </p:txBody>
      </p:sp>
      <p:sp>
        <p:nvSpPr>
          <p:cNvPr id="49" name="Icon 49"/>
          <p:cNvSpPr/>
          <p:nvPr/>
        </p:nvSpPr>
        <p:spPr>
          <a:xfrm rot="2100000">
            <a:off x="3570732" y="3941064"/>
            <a:ext cx="109728" cy="685800"/>
          </a:xfrm>
          <a:prstGeom prst="rect">
            <a:avLst/>
          </a:prstGeom>
          <a:solidFill>
            <a:srgbClr val="9C7B4F"/>
          </a:solidFill>
          <a:ln>
            <a:noFill/>
          </a:ln>
        </p:spPr>
        <p:txBody>
          <a:body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191256" cy="5143500"/>
          </a:xfrm>
          <a:prstGeom prst="rect">
            <a:avLst/>
          </a:prstGeom>
          <a:solidFill>
            <a:srgbClr val="84998A"/>
          </a:solidFill>
          <a:ln/>
        </p:spPr>
        <p:txBody>
          <a:bodyPr/>
          <a:p/>
        </p:txBody>
      </p:sp>
      <p:sp>
        <p:nvSpPr>
          <p:cNvPr id="10" name="Shape 8"/>
          <p:cNvSpPr/>
          <p:nvPr/>
        </p:nvSpPr>
        <p:spPr>
          <a:xfrm>
            <a:off x="2590495" y="857707"/>
            <a:ext cx="6096305" cy="4286707"/>
          </a:xfrm>
          <a:prstGeom prst="rect">
            <a:avLst/>
          </a:prstGeom>
          <a:solidFill>
            <a:srgbClr val="EAD7BB"/>
          </a:solidFill>
          <a:ln/>
        </p:spPr>
        <p:txBody>
          <a:bodyPr/>
          <a:p/>
        </p:txBody>
      </p:sp>
      <p:sp>
        <p:nvSpPr>
          <p:cNvPr id="11" name="Text 9"/>
          <p:cNvSpPr/>
          <p:nvPr/>
        </p:nvSpPr>
        <p:spPr>
          <a:xfrm>
            <a:off x="2915107" y="1051560"/>
            <a:ext cx="4867351" cy="822960"/>
          </a:xfrm>
          <a:prstGeom prst="rect">
            <a:avLst/>
          </a:prstGeom>
          <a:noFill/>
          <a:ln/>
        </p:spPr>
        <p:txBody>
          <a:bodyPr wrap="square" lIns="68580" tIns="34290" rIns="68580" bIns="34290" rtlCol="0" anchor="t"/>
          <a:lstStyle/>
          <a:p>
            <a:pPr algn="l" indent="0" marL="0">
              <a:buNone/>
            </a:pPr>
            <a:r>
              <a:rPr lang="en-US" sz="2600" b="1" dirty="0">
                <a:solidFill>
                  <a:srgbClr val="3F3F3F"/>
                </a:solidFill>
                <a:latin typeface="Plus Jakarta Sans" pitchFamily="34" charset="0"/>
                <a:ea typeface="Plus Jakarta Sans" pitchFamily="34" charset="-122"/>
                <a:cs typeface="Plus Jakarta Sans" pitchFamily="34" charset="-120"/>
              </a:rPr>
              <a:t>Primary source verification</a:t>
            </a:r>
            <a:endParaRPr lang="en-US" sz="2600" dirty="0"/>
          </a:p>
        </p:txBody>
      </p:sp>
      <p:sp>
        <p:nvSpPr>
          <p:cNvPr id="12" name="Text 10"/>
          <p:cNvSpPr/>
          <p:nvPr/>
        </p:nvSpPr>
        <p:spPr>
          <a:xfrm>
            <a:off x="2915107" y="1874520"/>
            <a:ext cx="4867351" cy="731520"/>
          </a:xfrm>
          <a:prstGeom prst="rect">
            <a:avLst/>
          </a:prstGeom>
          <a:noFill/>
          <a:ln/>
        </p:spPr>
        <p:txBody>
          <a:bodyPr wrap="square" lIns="68580" tIns="34290" rIns="68580" bIns="34290" rtlCol="0" anchor="t"/>
          <a:lstStyle/>
          <a:p>
            <a:pPr algn="l" indent="0" marL="0">
              <a:lnSpc>
                <a:spcPct val="150000"/>
              </a:lnSpc>
              <a:buNone/>
            </a:pPr>
            <a:r>
              <a:rPr lang="en-US" sz="1250" dirty="0">
                <a:solidFill>
                  <a:srgbClr val="3F3F3F"/>
                </a:solidFill>
                <a:latin typeface="Plus Jakarta Sans" pitchFamily="34" charset="0"/>
                <a:ea typeface="Plus Jakarta Sans" pitchFamily="34" charset="-122"/>
                <a:cs typeface="Plus Jakarta Sans" pitchFamily="34" charset="-120"/>
              </a:rPr>
              <a:t>We confirm each credential directly with the organization that issued it, not just a copy from the provider.</a:t>
            </a:r>
            <a:endParaRPr lang="en-US" sz="1250" dirty="0"/>
          </a:p>
        </p:txBody>
      </p:sp>
      <p:sp>
        <p:nvSpPr>
          <p:cNvPr id="13" name="Text 11"/>
          <p:cNvSpPr/>
          <p:nvPr/>
        </p:nvSpPr>
        <p:spPr>
          <a:xfrm>
            <a:off x="3286354" y="2916936"/>
            <a:ext cx="2331720" cy="868680"/>
          </a:xfrm>
          <a:prstGeom prst="rect">
            <a:avLst/>
          </a:prstGeom>
          <a:noFill/>
          <a:ln/>
        </p:spPr>
        <p:txBody>
          <a:bodyPr wrap="square" lIns="68580" tIns="34290" rIns="68580" bIns="34290" rtlCol="0" anchor="t"/>
          <a:lstStyle/>
          <a:p>
            <a:pPr algn="l" indent="0" marL="0">
              <a:lnSpc>
                <a:spcPct val="115000"/>
              </a:lnSpc>
              <a:buNone/>
            </a:pPr>
            <a:r>
              <a:rPr lang="en-US" sz="1200" dirty="0" b="1">
                <a:solidFill>
                  <a:srgbClr val="3F3F3F"/>
                </a:solidFill>
                <a:latin typeface="Plus Jakarta Sans" pitchFamily="34" charset="0"/>
                <a:ea typeface="Plus Jakarta Sans" pitchFamily="34" charset="-122"/>
                <a:cs typeface="Plus Jakarta Sans" pitchFamily="34" charset="-120"/>
              </a:rPr>
              <a:t>State license</a:t>
            </a:r>
            <a:endParaRPr lang="en-US" sz="900" dirty="0"/>
          </a:p>
          <a:p>
            <a:pPr algn="l" indent="0" marL="0">
              <a:lnSpc>
                <a:spcPct val="115000"/>
              </a:lnSpc>
              <a:buNone/>
            </a:pPr>
            <a:r>
              <a:rPr lang="en-US" sz="1000" dirty="0" b="0">
                <a:solidFill>
                  <a:srgbClr val="3F3F3F"/>
                </a:solidFill>
                <a:latin typeface="Plus Jakarta Sans" pitchFamily="34" charset="0"/>
                <a:ea typeface="Plus Jakarta Sans" pitchFamily="34" charset="-122"/>
                <a:cs typeface="Plus Jakarta Sans" pitchFamily="34" charset="-120"/>
              </a:rPr>
              <a:t>Checked with the state medical or nursing board.</a:t>
            </a:r>
            <a:endParaRPr lang="en-US" sz="900" dirty="0"/>
          </a:p>
        </p:txBody>
      </p:sp>
      <p:sp>
        <p:nvSpPr>
          <p:cNvPr id="14" name="Shape 12"/>
          <p:cNvSpPr/>
          <p:nvPr/>
        </p:nvSpPr>
        <p:spPr>
          <a:xfrm rot="2700000">
            <a:off x="2921234" y="3158520"/>
            <a:ext cx="122530" cy="45949"/>
          </a:xfrm>
          <a:prstGeom prst="roundRect">
            <a:avLst/>
          </a:prstGeom>
          <a:solidFill>
            <a:srgbClr val="3F3F3F"/>
          </a:solidFill>
          <a:ln/>
        </p:spPr>
        <p:txBody>
          <a:bodyPr/>
          <a:p/>
        </p:txBody>
      </p:sp>
      <p:sp>
        <p:nvSpPr>
          <p:cNvPr id="15" name="Shape 13"/>
          <p:cNvSpPr/>
          <p:nvPr/>
        </p:nvSpPr>
        <p:spPr>
          <a:xfrm rot="-2700000">
            <a:off x="3013131" y="3130951"/>
            <a:ext cx="220553" cy="45949"/>
          </a:xfrm>
          <a:prstGeom prst="roundRect">
            <a:avLst/>
          </a:prstGeom>
          <a:solidFill>
            <a:srgbClr val="3F3F3F"/>
          </a:solidFill>
          <a:ln/>
        </p:spPr>
        <p:txBody>
          <a:bodyPr/>
          <a:p/>
        </p:txBody>
      </p:sp>
      <p:sp>
        <p:nvSpPr>
          <p:cNvPr id="16" name="Text 14"/>
          <p:cNvSpPr/>
          <p:nvPr/>
        </p:nvSpPr>
        <p:spPr>
          <a:xfrm>
            <a:off x="3286354" y="3881628"/>
            <a:ext cx="2331720" cy="868680"/>
          </a:xfrm>
          <a:prstGeom prst="rect">
            <a:avLst/>
          </a:prstGeom>
          <a:noFill/>
          <a:ln/>
        </p:spPr>
        <p:txBody>
          <a:bodyPr wrap="square" lIns="68580" tIns="34290" rIns="68580" bIns="34290" rtlCol="0" anchor="t"/>
          <a:lstStyle/>
          <a:p>
            <a:pPr algn="l" indent="0" marL="0">
              <a:lnSpc>
                <a:spcPct val="115000"/>
              </a:lnSpc>
              <a:buNone/>
            </a:pPr>
            <a:r>
              <a:rPr lang="en-US" sz="1200" dirty="0" b="1">
                <a:solidFill>
                  <a:srgbClr val="3F3F3F"/>
                </a:solidFill>
                <a:latin typeface="Plus Jakarta Sans" pitchFamily="34" charset="0"/>
                <a:ea typeface="Plus Jakarta Sans" pitchFamily="34" charset="-122"/>
                <a:cs typeface="Plus Jakarta Sans" pitchFamily="34" charset="-120"/>
              </a:rPr>
              <a:t>Board certification</a:t>
            </a:r>
            <a:endParaRPr lang="en-US" sz="900" dirty="0"/>
          </a:p>
          <a:p>
            <a:pPr algn="l" indent="0" marL="0">
              <a:lnSpc>
                <a:spcPct val="115000"/>
              </a:lnSpc>
              <a:buNone/>
            </a:pPr>
            <a:r>
              <a:rPr lang="en-US" sz="1000" dirty="0" b="0">
                <a:solidFill>
                  <a:srgbClr val="3F3F3F"/>
                </a:solidFill>
                <a:latin typeface="Plus Jakarta Sans" pitchFamily="34" charset="0"/>
                <a:ea typeface="Plus Jakarta Sans" pitchFamily="34" charset="-122"/>
                <a:cs typeface="Plus Jakarta Sans" pitchFamily="34" charset="-120"/>
              </a:rPr>
              <a:t>Checked with the specialty board, for example via ABMS Certification Matters.</a:t>
            </a:r>
            <a:endParaRPr lang="en-US" sz="900" dirty="0"/>
          </a:p>
        </p:txBody>
      </p:sp>
      <p:sp>
        <p:nvSpPr>
          <p:cNvPr id="17" name="Shape 15"/>
          <p:cNvSpPr/>
          <p:nvPr/>
        </p:nvSpPr>
        <p:spPr>
          <a:xfrm rot="2700000">
            <a:off x="2921234" y="4123212"/>
            <a:ext cx="122530" cy="45949"/>
          </a:xfrm>
          <a:prstGeom prst="roundRect">
            <a:avLst/>
          </a:prstGeom>
          <a:solidFill>
            <a:srgbClr val="3F3F3F"/>
          </a:solidFill>
          <a:ln/>
        </p:spPr>
        <p:txBody>
          <a:bodyPr/>
          <a:p/>
        </p:txBody>
      </p:sp>
      <p:sp>
        <p:nvSpPr>
          <p:cNvPr id="18" name="Shape 16"/>
          <p:cNvSpPr/>
          <p:nvPr/>
        </p:nvSpPr>
        <p:spPr>
          <a:xfrm rot="-2700000">
            <a:off x="3013131" y="4095643"/>
            <a:ext cx="220553" cy="45949"/>
          </a:xfrm>
          <a:prstGeom prst="roundRect">
            <a:avLst/>
          </a:prstGeom>
          <a:solidFill>
            <a:srgbClr val="3F3F3F"/>
          </a:solidFill>
          <a:ln/>
        </p:spPr>
        <p:txBody>
          <a:bodyPr/>
          <a:p/>
        </p:txBody>
      </p:sp>
      <p:sp>
        <p:nvSpPr>
          <p:cNvPr id="19" name="Text 17"/>
          <p:cNvSpPr/>
          <p:nvPr/>
        </p:nvSpPr>
        <p:spPr>
          <a:xfrm>
            <a:off x="6368796" y="2916936"/>
            <a:ext cx="2240280" cy="868680"/>
          </a:xfrm>
          <a:prstGeom prst="rect">
            <a:avLst/>
          </a:prstGeom>
          <a:noFill/>
          <a:ln/>
        </p:spPr>
        <p:txBody>
          <a:bodyPr wrap="square" lIns="68580" tIns="34290" rIns="68580" bIns="34290" rtlCol="0" anchor="t"/>
          <a:lstStyle/>
          <a:p>
            <a:pPr algn="l" indent="0" marL="0">
              <a:lnSpc>
                <a:spcPct val="115000"/>
              </a:lnSpc>
              <a:buNone/>
            </a:pPr>
            <a:r>
              <a:rPr lang="en-US" sz="1200" dirty="0" b="1">
                <a:solidFill>
                  <a:srgbClr val="3F3F3F"/>
                </a:solidFill>
                <a:latin typeface="Plus Jakarta Sans" pitchFamily="34" charset="0"/>
                <a:ea typeface="Plus Jakarta Sans" pitchFamily="34" charset="-122"/>
                <a:cs typeface="Plus Jakarta Sans" pitchFamily="34" charset="-120"/>
              </a:rPr>
              <a:t>Education &amp; training</a:t>
            </a:r>
            <a:endParaRPr lang="en-US" sz="900" dirty="0"/>
          </a:p>
          <a:p>
            <a:pPr algn="l" indent="0" marL="0">
              <a:lnSpc>
                <a:spcPct val="115000"/>
              </a:lnSpc>
              <a:buNone/>
            </a:pPr>
            <a:r>
              <a:rPr lang="en-US" sz="1000" dirty="0" b="0">
                <a:solidFill>
                  <a:srgbClr val="3F3F3F"/>
                </a:solidFill>
                <a:latin typeface="Plus Jakarta Sans" pitchFamily="34" charset="0"/>
                <a:ea typeface="Plus Jakarta Sans" pitchFamily="34" charset="-122"/>
                <a:cs typeface="Plus Jakarta Sans" pitchFamily="34" charset="-120"/>
              </a:rPr>
              <a:t>Medical school, residency, fellowship, or APP (advanced practice provider) program.</a:t>
            </a:r>
            <a:endParaRPr lang="en-US" sz="900" dirty="0"/>
          </a:p>
        </p:txBody>
      </p:sp>
      <p:sp>
        <p:nvSpPr>
          <p:cNvPr id="20" name="Shape 18"/>
          <p:cNvSpPr/>
          <p:nvPr/>
        </p:nvSpPr>
        <p:spPr>
          <a:xfrm rot="2700000">
            <a:off x="6003676" y="3158520"/>
            <a:ext cx="122530" cy="45949"/>
          </a:xfrm>
          <a:prstGeom prst="roundRect">
            <a:avLst/>
          </a:prstGeom>
          <a:solidFill>
            <a:srgbClr val="3F3F3F"/>
          </a:solidFill>
          <a:ln/>
        </p:spPr>
        <p:txBody>
          <a:bodyPr/>
          <a:p/>
        </p:txBody>
      </p:sp>
      <p:sp>
        <p:nvSpPr>
          <p:cNvPr id="21" name="Shape 19"/>
          <p:cNvSpPr/>
          <p:nvPr/>
        </p:nvSpPr>
        <p:spPr>
          <a:xfrm rot="-2700000">
            <a:off x="6095573" y="3130951"/>
            <a:ext cx="220553" cy="45949"/>
          </a:xfrm>
          <a:prstGeom prst="roundRect">
            <a:avLst/>
          </a:prstGeom>
          <a:solidFill>
            <a:srgbClr val="3F3F3F"/>
          </a:solidFill>
          <a:ln/>
        </p:spPr>
        <p:txBody>
          <a:bodyPr/>
          <a:p/>
        </p:txBody>
      </p:sp>
      <p:sp>
        <p:nvSpPr>
          <p:cNvPr id="22" name="Text 20"/>
          <p:cNvSpPr/>
          <p:nvPr/>
        </p:nvSpPr>
        <p:spPr>
          <a:xfrm>
            <a:off x="6368796" y="3881628"/>
            <a:ext cx="2240280" cy="868680"/>
          </a:xfrm>
          <a:prstGeom prst="rect">
            <a:avLst/>
          </a:prstGeom>
          <a:noFill/>
          <a:ln/>
        </p:spPr>
        <p:txBody>
          <a:bodyPr wrap="square" lIns="68580" tIns="34290" rIns="68580" bIns="34290" rtlCol="0" anchor="t"/>
          <a:lstStyle/>
          <a:p>
            <a:pPr algn="l" indent="0" marL="0">
              <a:lnSpc>
                <a:spcPct val="115000"/>
              </a:lnSpc>
              <a:buNone/>
            </a:pPr>
            <a:r>
              <a:rPr lang="en-US" sz="1200" dirty="0" b="1">
                <a:solidFill>
                  <a:srgbClr val="3F3F3F"/>
                </a:solidFill>
                <a:latin typeface="Plus Jakarta Sans" pitchFamily="34" charset="0"/>
                <a:ea typeface="Plus Jakarta Sans" pitchFamily="34" charset="-122"/>
                <a:cs typeface="Plus Jakarta Sans" pitchFamily="34" charset="-120"/>
              </a:rPr>
              <a:t>DEA registration</a:t>
            </a:r>
            <a:endParaRPr lang="en-US" sz="900" dirty="0"/>
          </a:p>
          <a:p>
            <a:pPr algn="l" indent="0" marL="0">
              <a:lnSpc>
                <a:spcPct val="115000"/>
              </a:lnSpc>
              <a:buNone/>
            </a:pPr>
            <a:r>
              <a:rPr lang="en-US" sz="1000" dirty="0" b="0">
                <a:solidFill>
                  <a:srgbClr val="3F3F3F"/>
                </a:solidFill>
                <a:latin typeface="Plus Jakarta Sans" pitchFamily="34" charset="0"/>
                <a:ea typeface="Plus Jakarta Sans" pitchFamily="34" charset="-122"/>
                <a:cs typeface="Plus Jakarta Sans" pitchFamily="34" charset="-120"/>
              </a:rPr>
              <a:t>For prescribing controlled substances. Checked with the DEA.</a:t>
            </a:r>
            <a:endParaRPr lang="en-US" sz="900" dirty="0"/>
          </a:p>
        </p:txBody>
      </p:sp>
      <p:sp>
        <p:nvSpPr>
          <p:cNvPr id="23" name="Shape 21"/>
          <p:cNvSpPr/>
          <p:nvPr/>
        </p:nvSpPr>
        <p:spPr>
          <a:xfrm rot="2700000">
            <a:off x="6003676" y="4123212"/>
            <a:ext cx="122530" cy="45949"/>
          </a:xfrm>
          <a:prstGeom prst="roundRect">
            <a:avLst/>
          </a:prstGeom>
          <a:solidFill>
            <a:srgbClr val="3F3F3F"/>
          </a:solidFill>
          <a:ln/>
        </p:spPr>
        <p:txBody>
          <a:bodyPr/>
          <a:p/>
        </p:txBody>
      </p:sp>
      <p:sp>
        <p:nvSpPr>
          <p:cNvPr id="24" name="Shape 22"/>
          <p:cNvSpPr/>
          <p:nvPr/>
        </p:nvSpPr>
        <p:spPr>
          <a:xfrm rot="-2700000">
            <a:off x="6095573" y="4095643"/>
            <a:ext cx="220553" cy="45949"/>
          </a:xfrm>
          <a:prstGeom prst="roundRect">
            <a:avLst/>
          </a:prstGeom>
          <a:solidFill>
            <a:srgbClr val="3F3F3F"/>
          </a:solidFill>
          <a:ln/>
        </p:spPr>
        <p:txBody>
          <a:bodyPr/>
          <a:p/>
        </p:txBody>
      </p:sp>
      <p:sp>
        <p:nvSpPr>
          <p:cNvPr id="25"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445247"/>
                </a:solidFill>
                <a:latin typeface="Plus Jakarta Sans"/>
                <a:ea typeface="Plus Jakarta Sans"/>
                <a:cs typeface="Plus Jakarta Sans"/>
              </a:defRPr>
            </a:lvl1pPr>
          </a:lstStyle>
          <a:p>
            <a:pPr algn="l"/>
            <a:fld id="{F7021451-1387-4CA6-816F-3879F97B5CBC}" type="slidenum">
              <a:rPr b="0" lang="en-US"/>
              <a:t>14</a:t>
            </a:fld>
            <a:endParaRPr lang="en-US"/>
          </a:p>
        </p:txBody>
      </p:sp>
      <p:sp>
        <p:nvSpPr>
          <p:cNvPr id="26" name="Clone 26"/>
          <p:cNvSpPr/>
          <p:nvPr/>
        </p:nvSpPr>
        <p:spPr>
          <a:xfrm>
            <a:off x="0" y="1188720"/>
            <a:ext cx="2587752" cy="1097280"/>
          </a:xfrm>
          <a:prstGeom prst="rect">
            <a:avLst/>
          </a:prstGeom>
          <a:noFill/>
          <a:ln/>
        </p:spPr>
        <p:txBody>
          <a:bodyPr wrap="square" lIns="68580" tIns="34290" rIns="68580" bIns="34290" rtlCol="0" anchor="ctr"/>
          <a:lstStyle/>
          <a:p>
            <a:pPr algn="ctr" indent="0" marL="0">
              <a:buNone/>
            </a:pPr>
            <a:r>
              <a:rPr lang="en-US" sz="6000" b="1" dirty="0">
                <a:solidFill>
                  <a:srgbClr val="FFFFFF"/>
                </a:solidFill>
                <a:latin typeface="Plus Jakarta Sans" pitchFamily="34" charset="0"/>
                <a:ea typeface="Plus Jakarta Sans" pitchFamily="34" charset="-122"/>
                <a:cs typeface="Plus Jakarta Sans" pitchFamily="34" charset="-120"/>
              </a:rPr>
              <a:t>2</a:t>
            </a:r>
            <a:endParaRPr lang="en-US" sz="6000" dirty="0"/>
          </a:p>
        </p:txBody>
      </p:sp>
      <p:sp>
        <p:nvSpPr>
          <p:cNvPr id="27" name="Clone 27"/>
          <p:cNvSpPr/>
          <p:nvPr/>
        </p:nvSpPr>
        <p:spPr>
          <a:xfrm>
            <a:off x="0" y="2286000"/>
            <a:ext cx="2587752" cy="365760"/>
          </a:xfrm>
          <a:prstGeom prst="rect">
            <a:avLst/>
          </a:prstGeom>
          <a:noFill/>
          <a:ln/>
        </p:spPr>
        <p:txBody>
          <a:bodyPr wrap="square" lIns="68580" tIns="34290" rIns="68580" bIns="34290" rtlCol="0" anchor="t"/>
          <a:lstStyle/>
          <a:p>
            <a:pPr algn="ctr" indent="0" marL="0">
              <a:buNone/>
            </a:pPr>
            <a:r>
              <a:rPr lang="en-US" sz="1200" b="1" dirty="0">
                <a:solidFill>
                  <a:srgbClr val="F2F2F2"/>
                </a:solidFill>
                <a:latin typeface="Plus Jakarta Sans" pitchFamily="34" charset="0"/>
                <a:ea typeface="Plus Jakarta Sans" pitchFamily="34" charset="-122"/>
                <a:cs typeface="Plus Jakarta Sans" pitchFamily="34" charset="-120"/>
              </a:rPr>
              <a:t>STEP 2 OF 6</a:t>
            </a:r>
            <a:endParaRPr lang="en-US" sz="1200" dirty="0"/>
          </a:p>
        </p:txBody>
      </p:sp>
      <p:sp>
        <p:nvSpPr>
          <p:cNvPr id="28" name="Icon 28"/>
          <p:cNvSpPr/>
          <p:nvPr/>
        </p:nvSpPr>
        <p:spPr>
          <a:xfrm>
            <a:off x="896112" y="2971800"/>
            <a:ext cx="777240" cy="1005840"/>
          </a:xfrm>
          <a:prstGeom prst="rect">
            <a:avLst/>
          </a:prstGeom>
          <a:solidFill>
            <a:srgbClr val="F2F2F2"/>
          </a:solidFill>
          <a:ln>
            <a:noFill/>
          </a:ln>
        </p:spPr>
        <p:txBody>
          <a:bodyPr/>
          <a:p/>
        </p:txBody>
      </p:sp>
      <p:sp>
        <p:nvSpPr>
          <p:cNvPr id="29" name="Icon 29"/>
          <p:cNvSpPr/>
          <p:nvPr/>
        </p:nvSpPr>
        <p:spPr>
          <a:xfrm>
            <a:off x="1005840" y="3127248"/>
            <a:ext cx="548640" cy="54864"/>
          </a:xfrm>
          <a:prstGeom prst="rect">
            <a:avLst/>
          </a:prstGeom>
          <a:solidFill>
            <a:srgbClr val="BBA27E"/>
          </a:solidFill>
          <a:ln>
            <a:noFill/>
          </a:ln>
        </p:spPr>
        <p:txBody>
          <a:bodyPr/>
          <a:p/>
        </p:txBody>
      </p:sp>
      <p:sp>
        <p:nvSpPr>
          <p:cNvPr id="30" name="Icon 30"/>
          <p:cNvSpPr/>
          <p:nvPr/>
        </p:nvSpPr>
        <p:spPr>
          <a:xfrm>
            <a:off x="1005840" y="3291840"/>
            <a:ext cx="548640" cy="54864"/>
          </a:xfrm>
          <a:prstGeom prst="rect">
            <a:avLst/>
          </a:prstGeom>
          <a:solidFill>
            <a:srgbClr val="BBA27E"/>
          </a:solidFill>
          <a:ln>
            <a:noFill/>
          </a:ln>
        </p:spPr>
        <p:txBody>
          <a:bodyPr/>
          <a:p/>
        </p:txBody>
      </p:sp>
      <p:sp>
        <p:nvSpPr>
          <p:cNvPr id="31" name="Icon 31"/>
          <p:cNvSpPr/>
          <p:nvPr/>
        </p:nvSpPr>
        <p:spPr>
          <a:xfrm>
            <a:off x="1005840" y="3456432"/>
            <a:ext cx="548640" cy="54864"/>
          </a:xfrm>
          <a:prstGeom prst="rect">
            <a:avLst/>
          </a:prstGeom>
          <a:solidFill>
            <a:srgbClr val="BBA27E"/>
          </a:solidFill>
          <a:ln>
            <a:noFill/>
          </a:ln>
        </p:spPr>
        <p:txBody>
          <a:bodyPr/>
          <a:p/>
        </p:txBody>
      </p:sp>
      <p:sp>
        <p:nvSpPr>
          <p:cNvPr id="32" name="Icon 32"/>
          <p:cNvSpPr/>
          <p:nvPr/>
        </p:nvSpPr>
        <p:spPr>
          <a:xfrm rot="-2700000">
            <a:off x="1673352" y="3767328"/>
            <a:ext cx="109728" cy="384048"/>
          </a:xfrm>
          <a:prstGeom prst="rect">
            <a:avLst/>
          </a:prstGeom>
          <a:solidFill>
            <a:srgbClr val="465246"/>
          </a:solidFill>
          <a:ln>
            <a:noFill/>
          </a:ln>
        </p:spPr>
        <p:txBody>
          <a:bodyPr/>
          <a:p/>
        </p:txBody>
      </p:sp>
      <p:sp>
        <p:nvSpPr>
          <p:cNvPr id="33" name="Icon 33"/>
          <p:cNvSpPr/>
          <p:nvPr/>
        </p:nvSpPr>
        <p:spPr>
          <a:xfrm>
            <a:off x="1325880" y="3383280"/>
            <a:ext cx="457200" cy="457200"/>
          </a:xfrm>
          <a:prstGeom prst="ellipse">
            <a:avLst/>
          </a:prstGeom>
          <a:noFill/>
          <a:ln w="50800" cap="rnd">
            <a:solidFill>
              <a:srgbClr val="465246"/>
            </a:solidFill>
            <a:round/>
          </a:ln>
        </p:spPr>
        <p:txBody>
          <a:body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10" name="Shape 8"/>
          <p:cNvSpPr/>
          <p:nvPr/>
        </p:nvSpPr>
        <p:spPr>
          <a:xfrm>
            <a:off x="0" y="0"/>
            <a:ext cx="9144000" cy="5143500"/>
          </a:xfrm>
          <a:prstGeom prst="rect">
            <a:avLst/>
          </a:prstGeom>
          <a:solidFill>
            <a:srgbClr val="465246">
              </a:srgbClr>
          </a:solidFill>
          <a:ln/>
        </p:spPr>
        <p:txBody>
          <a:bodyPr/>
          <a:p/>
        </p:txBody>
      </p:sp>
      <p:sp>
        <p:nvSpPr>
          <p:cNvPr id="11" name="Shape 9"/>
          <p:cNvSpPr/>
          <p:nvPr/>
        </p:nvSpPr>
        <p:spPr>
          <a:xfrm>
            <a:off x="0" y="1701698"/>
            <a:ext cx="9144000" cy="2662733"/>
          </a:xfrm>
          <a:prstGeom prst="rect">
            <a:avLst/>
          </a:prstGeom>
          <a:solidFill>
            <a:srgbClr val="EAD7BB"/>
          </a:solidFill>
          <a:ln/>
        </p:spPr>
        <p:txBody>
          <a:bodyPr/>
          <a:p/>
        </p:txBody>
      </p:sp>
      <p:sp>
        <p:nvSpPr>
          <p:cNvPr id="12" name="Text 10"/>
          <p:cNvSpPr/>
          <p:nvPr/>
        </p:nvSpPr>
        <p:spPr>
          <a:xfrm>
            <a:off x="914400" y="713232"/>
            <a:ext cx="7315200" cy="685800"/>
          </a:xfrm>
          <a:prstGeom prst="rect">
            <a:avLst/>
          </a:prstGeom>
          <a:noFill/>
          <a:ln/>
        </p:spPr>
        <p:txBody>
          <a:bodyPr wrap="square" lIns="68580" tIns="34290" rIns="68580" bIns="34290" rtlCol="0" anchor="t"/>
          <a:lstStyle/>
          <a:p>
            <a:pPr algn="ctr" indent="0" marL="0">
              <a:buNone/>
            </a:pPr>
            <a:r>
              <a:rPr lang="en-US" sz="2700" b="1" dirty="0">
                <a:solidFill>
                  <a:srgbClr val="FFFFFF"/>
                </a:solidFill>
                <a:latin typeface="Plus Jakarta Sans" pitchFamily="34" charset="0"/>
                <a:ea typeface="Plus Jakarta Sans" pitchFamily="34" charset="-122"/>
                <a:cs typeface="Plus Jakarta Sans" pitchFamily="34" charset="-120"/>
              </a:rPr>
              <a:t>Background &amp; safety checks</a:t>
            </a:r>
            <a:endParaRPr lang="en-US" sz="2700" dirty="0"/>
          </a:p>
        </p:txBody>
      </p:sp>
      <p:sp>
        <p:nvSpPr>
          <p:cNvPr id="13" name="Shape 11"/>
          <p:cNvSpPr/>
          <p:nvPr/>
        </p:nvSpPr>
        <p:spPr>
          <a:xfrm>
            <a:off x="3200400" y="2022653"/>
            <a:ext cx="0" cy="2192731"/>
          </a:xfrm>
          <a:prstGeom prst="line">
            <a:avLst/>
          </a:prstGeom>
          <a:noFill/>
          <a:ln w="38100">
            <a:solidFill>
              <a:srgbClr val="445247"/>
            </a:solidFill>
            <a:prstDash val="solid"/>
          </a:ln>
        </p:spPr>
        <p:txBody>
          <a:bodyPr/>
          <a:p/>
        </p:txBody>
      </p:sp>
      <p:sp>
        <p:nvSpPr>
          <p:cNvPr id="14" name="Shape 12"/>
          <p:cNvSpPr/>
          <p:nvPr/>
        </p:nvSpPr>
        <p:spPr>
          <a:xfrm>
            <a:off x="5943600" y="2022653"/>
            <a:ext cx="0" cy="2192731"/>
          </a:xfrm>
          <a:prstGeom prst="line">
            <a:avLst/>
          </a:prstGeom>
          <a:noFill/>
          <a:ln w="38100">
            <a:solidFill>
              <a:srgbClr val="445247"/>
            </a:solidFill>
            <a:prstDash val="solid"/>
          </a:ln>
        </p:spPr>
        <p:txBody>
          <a:bodyPr/>
          <a:p/>
        </p:txBody>
      </p:sp>
      <p:sp>
        <p:nvSpPr>
          <p:cNvPr id="15" name="Shape 13"/>
          <p:cNvSpPr/>
          <p:nvPr/>
        </p:nvSpPr>
        <p:spPr>
          <a:xfrm>
            <a:off x="1548079" y="2101291"/>
            <a:ext cx="562356" cy="562356"/>
          </a:xfrm>
          <a:prstGeom prst="ellipse">
            <a:avLst/>
          </a:prstGeom>
          <a:solidFill>
            <a:srgbClr val="445247"/>
          </a:solidFill>
          <a:ln/>
        </p:spPr>
        <p:txBody>
          <a:bodyPr/>
          <a:p/>
        </p:txBody>
      </p:sp>
      <p:sp>
        <p:nvSpPr>
          <p:cNvPr id="16" name="Shape 14"/>
          <p:cNvSpPr/>
          <p:nvPr/>
        </p:nvSpPr>
        <p:spPr>
          <a:xfrm>
            <a:off x="1732258" y="2276911"/>
            <a:ext cx="97000" cy="97000"/>
          </a:xfrm>
          <a:prstGeom prst="ellipse">
            <a:avLst/>
          </a:prstGeom>
          <a:noFill/>
          <a:ln w="24567">
            <a:solidFill>
              <a:srgbClr val="EAD7BB"/>
            </a:solidFill>
            <a:prstDash val="solid"/>
          </a:ln>
        </p:spPr>
        <p:txBody>
          <a:bodyPr/>
          <a:p/>
        </p:txBody>
      </p:sp>
      <p:sp>
        <p:nvSpPr>
          <p:cNvPr id="17" name="Shape 15"/>
          <p:cNvSpPr/>
          <p:nvPr/>
        </p:nvSpPr>
        <p:spPr>
          <a:xfrm>
            <a:off x="1686611" y="2371057"/>
            <a:ext cx="188293" cy="136941"/>
          </a:xfrm>
          <a:prstGeom prst="arc">
            <a:avLst>
              <a:gd name="adj1" fmla="val 10800000"/>
              <a:gd name="adj2" fmla="val 21600000"/>
            </a:avLst>
          </a:prstGeom>
          <a:noFill/>
          <a:ln w="24567">
            <a:solidFill>
              <a:srgbClr val="EAD7BB"/>
            </a:solidFill>
            <a:prstDash val="solid"/>
          </a:ln>
        </p:spPr>
        <p:txBody>
          <a:bodyPr/>
          <a:p/>
        </p:txBody>
      </p:sp>
      <p:sp>
        <p:nvSpPr>
          <p:cNvPr id="18" name="Shape 16"/>
          <p:cNvSpPr/>
          <p:nvPr/>
        </p:nvSpPr>
        <p:spPr>
          <a:xfrm>
            <a:off x="1686611" y="2450939"/>
            <a:ext cx="188293" cy="34235"/>
          </a:xfrm>
          <a:prstGeom prst="rect">
            <a:avLst/>
          </a:prstGeom>
          <a:solidFill>
            <a:srgbClr val="EAD7BB"/>
          </a:solidFill>
          <a:ln/>
        </p:spPr>
        <p:txBody>
          <a:bodyPr/>
          <a:p/>
        </p:txBody>
      </p:sp>
      <p:sp>
        <p:nvSpPr>
          <p:cNvPr id="19" name="Shape 17"/>
          <p:cNvSpPr/>
          <p:nvPr/>
        </p:nvSpPr>
        <p:spPr>
          <a:xfrm>
            <a:off x="1900580" y="2348234"/>
            <a:ext cx="71323" cy="25676"/>
          </a:xfrm>
          <a:prstGeom prst="rect">
            <a:avLst/>
          </a:prstGeom>
          <a:solidFill>
            <a:srgbClr val="EAD7BB"/>
          </a:solidFill>
          <a:ln/>
        </p:spPr>
        <p:txBody>
          <a:bodyPr/>
          <a:p/>
        </p:txBody>
      </p:sp>
      <p:sp>
        <p:nvSpPr>
          <p:cNvPr id="20" name="Shape 18"/>
          <p:cNvSpPr/>
          <p:nvPr/>
        </p:nvSpPr>
        <p:spPr>
          <a:xfrm>
            <a:off x="1923404" y="2325411"/>
            <a:ext cx="25676" cy="71323"/>
          </a:xfrm>
          <a:prstGeom prst="rect">
            <a:avLst/>
          </a:prstGeom>
          <a:solidFill>
            <a:srgbClr val="EAD7BB"/>
          </a:solidFill>
          <a:ln/>
        </p:spPr>
        <p:txBody>
          <a:bodyPr/>
          <a:p/>
        </p:txBody>
      </p:sp>
      <p:sp>
        <p:nvSpPr>
          <p:cNvPr id="21" name="Shape 19"/>
          <p:cNvSpPr/>
          <p:nvPr/>
        </p:nvSpPr>
        <p:spPr>
          <a:xfrm>
            <a:off x="4291279" y="2101291"/>
            <a:ext cx="562356" cy="562356"/>
          </a:xfrm>
          <a:prstGeom prst="ellipse">
            <a:avLst/>
          </a:prstGeom>
          <a:solidFill>
            <a:srgbClr val="445247"/>
          </a:solidFill>
          <a:ln/>
        </p:spPr>
        <p:txBody>
          <a:bodyPr/>
          <a:p/>
        </p:txBody>
      </p:sp>
      <p:sp>
        <p:nvSpPr>
          <p:cNvPr id="22" name="Shape 20"/>
          <p:cNvSpPr/>
          <p:nvPr/>
        </p:nvSpPr>
        <p:spPr>
          <a:xfrm rot="10800000">
            <a:off x="4439412" y="2244102"/>
            <a:ext cx="266090" cy="276734"/>
          </a:xfrm>
          <a:prstGeom prst="heart">
            <a:avLst/>
          </a:prstGeom>
          <a:noFill/>
          <a:ln w="22913">
            <a:solidFill>
              <a:srgbClr val="EAD7BB"/>
            </a:solidFill>
            <a:prstDash val="solid"/>
          </a:ln>
        </p:spPr>
        <p:txBody>
          <a:bodyPr/>
          <a:p/>
        </p:txBody>
      </p:sp>
      <p:sp>
        <p:nvSpPr>
          <p:cNvPr id="23" name="Shape 21"/>
          <p:cNvSpPr/>
          <p:nvPr/>
        </p:nvSpPr>
        <p:spPr>
          <a:xfrm>
            <a:off x="4439412" y="2483584"/>
            <a:ext cx="266090" cy="31931"/>
          </a:xfrm>
          <a:prstGeom prst="rect">
            <a:avLst/>
          </a:prstGeom>
          <a:solidFill>
            <a:srgbClr val="EAD7BB"/>
          </a:solidFill>
          <a:ln/>
        </p:spPr>
        <p:txBody>
          <a:bodyPr/>
          <a:p/>
        </p:txBody>
      </p:sp>
      <p:sp>
        <p:nvSpPr>
          <p:cNvPr id="24" name="Shape 22"/>
          <p:cNvSpPr/>
          <p:nvPr/>
        </p:nvSpPr>
        <p:spPr>
          <a:xfrm>
            <a:off x="4466127" y="2387791"/>
            <a:ext cx="47683" cy="47683"/>
          </a:xfrm>
          <a:prstGeom prst="ellipse">
            <a:avLst/>
          </a:prstGeom>
          <a:solidFill>
            <a:srgbClr val="EAD7BB"/>
          </a:solidFill>
          <a:ln/>
        </p:spPr>
        <p:txBody>
          <a:bodyPr/>
          <a:p/>
        </p:txBody>
      </p:sp>
      <p:sp>
        <p:nvSpPr>
          <p:cNvPr id="25" name="Shape 23"/>
          <p:cNvSpPr/>
          <p:nvPr/>
        </p:nvSpPr>
        <p:spPr>
          <a:xfrm>
            <a:off x="4447395" y="2443989"/>
            <a:ext cx="85149" cy="52792"/>
          </a:xfrm>
          <a:prstGeom prst="chord">
            <a:avLst>
              <a:gd name="adj1" fmla="val 10800000"/>
              <a:gd name="adj2" fmla="val 21600000"/>
            </a:avLst>
          </a:prstGeom>
          <a:solidFill>
            <a:srgbClr val="EAD7BB"/>
          </a:solidFill>
          <a:ln/>
        </p:spPr>
        <p:txBody>
          <a:bodyPr/>
          <a:p/>
        </p:txBody>
      </p:sp>
      <p:sp>
        <p:nvSpPr>
          <p:cNvPr id="26" name="Shape 24"/>
          <p:cNvSpPr/>
          <p:nvPr/>
        </p:nvSpPr>
        <p:spPr>
          <a:xfrm>
            <a:off x="4631104" y="2387791"/>
            <a:ext cx="47683" cy="47683"/>
          </a:xfrm>
          <a:prstGeom prst="ellipse">
            <a:avLst/>
          </a:prstGeom>
          <a:solidFill>
            <a:srgbClr val="EAD7BB"/>
          </a:solidFill>
          <a:ln/>
        </p:spPr>
        <p:txBody>
          <a:bodyPr/>
          <a:p/>
        </p:txBody>
      </p:sp>
      <p:sp>
        <p:nvSpPr>
          <p:cNvPr id="27" name="Shape 25"/>
          <p:cNvSpPr/>
          <p:nvPr/>
        </p:nvSpPr>
        <p:spPr>
          <a:xfrm>
            <a:off x="4612371" y="2443989"/>
            <a:ext cx="85149" cy="52792"/>
          </a:xfrm>
          <a:prstGeom prst="chord">
            <a:avLst>
              <a:gd name="adj1" fmla="val 10800000"/>
              <a:gd name="adj2" fmla="val 21600000"/>
            </a:avLst>
          </a:prstGeom>
          <a:solidFill>
            <a:srgbClr val="EAD7BB"/>
          </a:solidFill>
          <a:ln/>
        </p:spPr>
        <p:txBody>
          <a:bodyPr/>
          <a:p/>
        </p:txBody>
      </p:sp>
      <p:sp>
        <p:nvSpPr>
          <p:cNvPr id="28" name="Shape 26"/>
          <p:cNvSpPr/>
          <p:nvPr/>
        </p:nvSpPr>
        <p:spPr>
          <a:xfrm>
            <a:off x="4541165" y="2366504"/>
            <a:ext cx="62584" cy="62584"/>
          </a:xfrm>
          <a:prstGeom prst="ellipse">
            <a:avLst/>
          </a:prstGeom>
          <a:solidFill>
            <a:srgbClr val="EAD7BB"/>
          </a:solidFill>
          <a:ln/>
        </p:spPr>
        <p:txBody>
          <a:bodyPr/>
          <a:p/>
        </p:txBody>
      </p:sp>
      <p:sp>
        <p:nvSpPr>
          <p:cNvPr id="29" name="Shape 27"/>
          <p:cNvSpPr/>
          <p:nvPr/>
        </p:nvSpPr>
        <p:spPr>
          <a:xfrm>
            <a:off x="4516578" y="2440264"/>
            <a:ext cx="111758" cy="69290"/>
          </a:xfrm>
          <a:prstGeom prst="chord">
            <a:avLst>
              <a:gd name="adj1" fmla="val 10800000"/>
              <a:gd name="adj2" fmla="val 21600000"/>
            </a:avLst>
          </a:prstGeom>
          <a:solidFill>
            <a:srgbClr val="EAD7BB"/>
          </a:solidFill>
          <a:ln/>
        </p:spPr>
        <p:txBody>
          <a:bodyPr/>
          <a:p/>
        </p:txBody>
      </p:sp>
      <p:sp>
        <p:nvSpPr>
          <p:cNvPr id="30" name="Shape 28"/>
          <p:cNvSpPr/>
          <p:nvPr/>
        </p:nvSpPr>
        <p:spPr>
          <a:xfrm>
            <a:off x="7034479" y="2101291"/>
            <a:ext cx="562356" cy="562356"/>
          </a:xfrm>
          <a:prstGeom prst="ellipse">
            <a:avLst/>
          </a:prstGeom>
          <a:solidFill>
            <a:srgbClr val="445247"/>
          </a:solidFill>
          <a:ln/>
        </p:spPr>
        <p:txBody>
          <a:bodyPr/>
          <a:p/>
        </p:txBody>
      </p:sp>
      <p:sp>
        <p:nvSpPr>
          <p:cNvPr id="31" name="Shape 29"/>
          <p:cNvSpPr/>
          <p:nvPr/>
        </p:nvSpPr>
        <p:spPr>
          <a:xfrm>
            <a:off x="7180472" y="2252917"/>
            <a:ext cx="191512" cy="191512"/>
          </a:xfrm>
          <a:prstGeom prst="ellipse">
            <a:avLst/>
          </a:prstGeom>
          <a:noFill/>
          <a:ln w="24252">
            <a:solidFill>
              <a:srgbClr val="EAD7BB"/>
            </a:solidFill>
            <a:prstDash val="solid"/>
          </a:ln>
        </p:spPr>
        <p:txBody>
          <a:bodyPr/>
          <a:p/>
        </p:txBody>
      </p:sp>
      <p:sp>
        <p:nvSpPr>
          <p:cNvPr id="32" name="Shape 30"/>
          <p:cNvSpPr/>
          <p:nvPr/>
        </p:nvSpPr>
        <p:spPr>
          <a:xfrm>
            <a:off x="7203003" y="2275448"/>
            <a:ext cx="146450" cy="146450"/>
          </a:xfrm>
          <a:prstGeom prst="pie">
            <a:avLst>
              <a:gd name="adj1" fmla="val 6600000"/>
              <a:gd name="adj2" fmla="val 15000000"/>
            </a:avLst>
          </a:prstGeom>
          <a:solidFill>
            <a:srgbClr val="EAD7BB"/>
          </a:solidFill>
          <a:ln/>
        </p:spPr>
        <p:txBody>
          <a:bodyPr/>
          <a:p/>
        </p:txBody>
      </p:sp>
      <p:sp>
        <p:nvSpPr>
          <p:cNvPr id="33" name="Shape 31"/>
          <p:cNvSpPr/>
          <p:nvPr/>
        </p:nvSpPr>
        <p:spPr>
          <a:xfrm>
            <a:off x="7287494" y="2354306"/>
            <a:ext cx="118287" cy="118287"/>
          </a:xfrm>
          <a:prstGeom prst="ellipse">
            <a:avLst/>
          </a:prstGeom>
          <a:noFill/>
          <a:ln w="24252">
            <a:solidFill>
              <a:srgbClr val="EAD7BB"/>
            </a:solidFill>
            <a:prstDash val="solid"/>
          </a:ln>
        </p:spPr>
        <p:txBody>
          <a:bodyPr/>
          <a:p/>
        </p:txBody>
      </p:sp>
      <p:sp>
        <p:nvSpPr>
          <p:cNvPr id="34" name="Shape 32"/>
          <p:cNvSpPr/>
          <p:nvPr/>
        </p:nvSpPr>
        <p:spPr>
          <a:xfrm rot="2700000">
            <a:off x="7377617" y="2466960"/>
            <a:ext cx="73225" cy="28164"/>
          </a:xfrm>
          <a:prstGeom prst="roundRect">
            <a:avLst>
              <a:gd name="adj" fmla="val 49999"/>
            </a:avLst>
          </a:prstGeom>
          <a:solidFill>
            <a:srgbClr val="EAD7BB"/>
          </a:solidFill>
          <a:ln/>
        </p:spPr>
        <p:txBody>
          <a:bodyPr/>
          <a:p/>
        </p:txBody>
      </p:sp>
      <p:sp>
        <p:nvSpPr>
          <p:cNvPr id="35" name="Text 33"/>
          <p:cNvSpPr/>
          <p:nvPr/>
        </p:nvSpPr>
        <p:spPr>
          <a:xfrm>
            <a:off x="640080" y="3127248"/>
            <a:ext cx="2377440" cy="1188720"/>
          </a:xfrm>
          <a:prstGeom prst="rect">
            <a:avLst/>
          </a:prstGeom>
          <a:noFill/>
          <a:ln/>
        </p:spPr>
        <p:txBody>
          <a:bodyPr wrap="square" lIns="68580" tIns="34290" rIns="68580" bIns="34290" rtlCol="0" anchor="t"/>
          <a:lstStyle/>
          <a:p>
            <a:pPr algn="ctr" indent="0" marL="0">
              <a:lnSpc>
                <a:spcPct val="120000"/>
              </a:lnSpc>
              <a:buNone/>
            </a:pPr>
            <a:r>
              <a:rPr lang="en-US" sz="1050" dirty="0">
                <a:solidFill>
                  <a:srgbClr val="3F3F3F"/>
                </a:solidFill>
                <a:latin typeface="Plus Jakarta Sans" pitchFamily="34" charset="0"/>
                <a:ea typeface="Plus Jakarta Sans" pitchFamily="34" charset="-122"/>
                <a:cs typeface="Plus Jakarta Sans" pitchFamily="34" charset="-120"/>
              </a:rPr>
              <a:t>The National Practitioner Data Bank: a federal database of malpractice payments and disciplinary actions. Hospitals must check it.</a:t>
            </a:r>
            <a:endParaRPr lang="en-US" sz="1050" dirty="0"/>
          </a:p>
        </p:txBody>
      </p:sp>
      <p:sp>
        <p:nvSpPr>
          <p:cNvPr id="36" name="Text 34"/>
          <p:cNvSpPr/>
          <p:nvPr/>
        </p:nvSpPr>
        <p:spPr>
          <a:xfrm>
            <a:off x="457200" y="2788920"/>
            <a:ext cx="2743200" cy="277063"/>
          </a:xfrm>
          <a:prstGeom prst="rect">
            <a:avLst/>
          </a:prstGeom>
          <a:noFill/>
          <a:ln/>
        </p:spPr>
        <p:txBody>
          <a:bodyPr wrap="square" lIns="68580" tIns="34290" rIns="68580" bIns="34290" rtlCol="0" anchor="t"/>
          <a:lstStyle/>
          <a:p>
            <a:pPr algn="ctr" indent="0" marL="0">
              <a:buNone/>
            </a:pPr>
            <a:r>
              <a:rPr lang="en-US" sz="1400" b="1" dirty="0">
                <a:solidFill>
                  <a:srgbClr val="3F3F3F"/>
                </a:solidFill>
                <a:latin typeface="Plus Jakarta Sans" pitchFamily="34" charset="0"/>
                <a:ea typeface="Plus Jakarta Sans" pitchFamily="34" charset="-122"/>
                <a:cs typeface="Plus Jakarta Sans" pitchFamily="34" charset="-120"/>
              </a:rPr>
              <a:t>NPDB check</a:t>
            </a:r>
            <a:endParaRPr lang="en-US" sz="1400" dirty="0"/>
          </a:p>
        </p:txBody>
      </p:sp>
      <p:sp>
        <p:nvSpPr>
          <p:cNvPr id="37" name="Text 35"/>
          <p:cNvSpPr/>
          <p:nvPr/>
        </p:nvSpPr>
        <p:spPr>
          <a:xfrm>
            <a:off x="3383280" y="3127248"/>
            <a:ext cx="2377440" cy="1188720"/>
          </a:xfrm>
          <a:prstGeom prst="rect">
            <a:avLst/>
          </a:prstGeom>
          <a:noFill/>
          <a:ln/>
        </p:spPr>
        <p:txBody>
          <a:bodyPr wrap="square" lIns="68580" tIns="34290" rIns="68580" bIns="34290" rtlCol="0" anchor="t"/>
          <a:lstStyle/>
          <a:p>
            <a:pPr algn="ctr" indent="0" marL="0">
              <a:lnSpc>
                <a:spcPct val="120000"/>
              </a:lnSpc>
              <a:buNone/>
            </a:pPr>
            <a:r>
              <a:rPr lang="en-US" sz="1050" dirty="0">
                <a:solidFill>
                  <a:srgbClr val="3F3F3F"/>
                </a:solidFill>
                <a:latin typeface="Plus Jakarta Sans" pitchFamily="34" charset="0"/>
                <a:ea typeface="Plus Jakarta Sans" pitchFamily="34" charset="-122"/>
                <a:cs typeface="Plus Jakarta Sans" pitchFamily="34" charset="-120"/>
              </a:rPr>
              <a:t>OIG and SAM.gov list people banned from Medicare, Medicaid, and other federal programs. The state Medicaid list is checked too.</a:t>
            </a:r>
            <a:endParaRPr lang="en-US" sz="1050" dirty="0"/>
          </a:p>
        </p:txBody>
      </p:sp>
      <p:sp>
        <p:nvSpPr>
          <p:cNvPr id="38" name="Text 36"/>
          <p:cNvSpPr/>
          <p:nvPr/>
        </p:nvSpPr>
        <p:spPr>
          <a:xfrm>
            <a:off x="3200400" y="2788920"/>
            <a:ext cx="2743200" cy="277063"/>
          </a:xfrm>
          <a:prstGeom prst="rect">
            <a:avLst/>
          </a:prstGeom>
          <a:noFill/>
          <a:ln/>
        </p:spPr>
        <p:txBody>
          <a:bodyPr wrap="square" lIns="68580" tIns="34290" rIns="68580" bIns="34290" rtlCol="0" anchor="t"/>
          <a:lstStyle/>
          <a:p>
            <a:pPr algn="ctr" indent="0" marL="0">
              <a:buNone/>
            </a:pPr>
            <a:r>
              <a:rPr lang="en-US" sz="1400" b="1" dirty="0">
                <a:solidFill>
                  <a:srgbClr val="3F3F3F"/>
                </a:solidFill>
                <a:latin typeface="Plus Jakarta Sans" pitchFamily="34" charset="0"/>
                <a:ea typeface="Plus Jakarta Sans" pitchFamily="34" charset="-122"/>
                <a:cs typeface="Plus Jakarta Sans" pitchFamily="34" charset="-120"/>
              </a:rPr>
              <a:t>Exclusion lists</a:t>
            </a:r>
            <a:endParaRPr lang="en-US" sz="1400" dirty="0"/>
          </a:p>
        </p:txBody>
      </p:sp>
      <p:sp>
        <p:nvSpPr>
          <p:cNvPr id="39" name="Text 37"/>
          <p:cNvSpPr/>
          <p:nvPr/>
        </p:nvSpPr>
        <p:spPr>
          <a:xfrm>
            <a:off x="6126480" y="3127248"/>
            <a:ext cx="2377440" cy="1188720"/>
          </a:xfrm>
          <a:prstGeom prst="rect">
            <a:avLst/>
          </a:prstGeom>
          <a:noFill/>
          <a:ln/>
        </p:spPr>
        <p:txBody>
          <a:bodyPr wrap="square" lIns="68580" tIns="34290" rIns="68580" bIns="34290" rtlCol="0" anchor="t"/>
          <a:lstStyle/>
          <a:p>
            <a:pPr algn="ctr" indent="0" marL="0">
              <a:lnSpc>
                <a:spcPct val="120000"/>
              </a:lnSpc>
              <a:buNone/>
            </a:pPr>
            <a:r>
              <a:rPr lang="en-US" sz="1050" dirty="0">
                <a:solidFill>
                  <a:srgbClr val="3F3F3F"/>
                </a:solidFill>
                <a:latin typeface="Plus Jakarta Sans" pitchFamily="34" charset="0"/>
                <a:ea typeface="Plus Jakarta Sans" pitchFamily="34" charset="-122"/>
                <a:cs typeface="Plus Jakarta Sans" pitchFamily="34" charset="-120"/>
              </a:rPr>
              <a:t>Claims history from the provider's insurance carriers, plus the provider's explanation of any claims.</a:t>
            </a:r>
            <a:endParaRPr lang="en-US" sz="1050" dirty="0"/>
          </a:p>
        </p:txBody>
      </p:sp>
      <p:sp>
        <p:nvSpPr>
          <p:cNvPr id="40" name="Text 38"/>
          <p:cNvSpPr/>
          <p:nvPr/>
        </p:nvSpPr>
        <p:spPr>
          <a:xfrm>
            <a:off x="5943600" y="2788920"/>
            <a:ext cx="2743200" cy="277063"/>
          </a:xfrm>
          <a:prstGeom prst="rect">
            <a:avLst/>
          </a:prstGeom>
          <a:noFill/>
          <a:ln/>
        </p:spPr>
        <p:txBody>
          <a:bodyPr wrap="square" lIns="68580" tIns="34290" rIns="68580" bIns="34290" rtlCol="0" anchor="t"/>
          <a:lstStyle/>
          <a:p>
            <a:pPr algn="ctr" indent="0" marL="0">
              <a:buNone/>
            </a:pPr>
            <a:r>
              <a:rPr lang="en-US" sz="1400" b="1" dirty="0">
                <a:solidFill>
                  <a:srgbClr val="3F3F3F"/>
                </a:solidFill>
                <a:latin typeface="Plus Jakarta Sans" pitchFamily="34" charset="0"/>
                <a:ea typeface="Plus Jakarta Sans" pitchFamily="34" charset="-122"/>
                <a:cs typeface="Plus Jakarta Sans" pitchFamily="34" charset="-120"/>
              </a:rPr>
              <a:t>Malpractice history</a:t>
            </a:r>
            <a:endParaRPr lang="en-US" sz="1400" dirty="0"/>
          </a:p>
        </p:txBody>
      </p:sp>
      <p:sp>
        <p:nvSpPr>
          <p:cNvPr id="41"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FFFFFF"/>
                </a:solidFill>
                <a:latin typeface="Plus Jakarta Sans"/>
                <a:ea typeface="Plus Jakarta Sans"/>
                <a:cs typeface="Plus Jakarta Sans"/>
              </a:defRPr>
            </a:lvl1pPr>
          </a:lstStyle>
          <a:p>
            <a:pPr algn="l"/>
            <a:fld id="{F7021451-1387-4CA6-816F-3879F97B5CBC}" type="slidenum">
              <a:rPr b="0" lang="en-US"/>
              <a:t>5</a:t>
            </a:fld>
            <a:endParaRPr lang="en-US"/>
          </a:p>
        </p:txBody>
      </p:sp>
      <p:sp>
        <p:nvSpPr>
          <p:cNvPr id="42" name="Clone 42"/>
          <p:cNvSpPr/>
          <p:nvPr/>
        </p:nvSpPr>
        <p:spPr>
          <a:xfrm>
            <a:off x="914400" y="384048"/>
            <a:ext cx="7315200" cy="320040"/>
          </a:xfrm>
          <a:prstGeom prst="rect">
            <a:avLst/>
          </a:prstGeom>
          <a:noFill/>
          <a:ln/>
        </p:spPr>
        <p:txBody>
          <a:bodyPr wrap="square" lIns="68580" tIns="34290" rIns="68580" bIns="34290" rtlCol="0" anchor="t"/>
          <a:lstStyle/>
          <a:p>
            <a:pPr algn="ctr" indent="0" marL="0">
              <a:buNone/>
            </a:pPr>
            <a:r>
              <a:rPr lang="en-US" sz="1200" b="1" dirty="0">
                <a:solidFill>
                  <a:srgbClr val="BBA27E"/>
                </a:solidFill>
                <a:latin typeface="Plus Jakarta Sans" pitchFamily="34" charset="0"/>
                <a:ea typeface="Plus Jakarta Sans" pitchFamily="34" charset="-122"/>
                <a:cs typeface="Plus Jakarta Sans" pitchFamily="34" charset="-120"/>
              </a:rPr>
              <a:t>STEP 3 OF 6</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502920"/>
            <a:ext cx="4114800" cy="868680"/>
          </a:xfrm>
          <a:prstGeom prst="rect">
            <a:avLst/>
          </a:prstGeom>
          <a:noFill/>
          <a:ln/>
        </p:spPr>
        <p:txBody>
          <a:bodyPr wrap="square" lIns="68580" tIns="34290" rIns="68580" bIns="34290" rtlCol="0" anchor="t"/>
          <a:lstStyle/>
          <a:p>
            <a:pPr algn="l" indent="0" marL="0">
              <a:buNone/>
            </a:pPr>
            <a:r>
              <a:rPr lang="en-US" sz="2700" b="1" dirty="0">
                <a:solidFill>
                  <a:srgbClr val="3F3F3F"/>
                </a:solidFill>
                <a:latin typeface="Plus Jakarta Sans" pitchFamily="34" charset="0"/>
                <a:ea typeface="Plus Jakarta Sans" pitchFamily="34" charset="-122"/>
                <a:cs typeface="Plus Jakarta Sans" pitchFamily="34" charset="-120"/>
              </a:rPr>
              <a:t>Peer references &amp; file review</a:t>
            </a:r>
            <a:endParaRPr lang="en-US" sz="2700" dirty="0"/>
          </a:p>
        </p:txBody>
      </p:sp>
      <p:sp>
        <p:nvSpPr>
          <p:cNvPr id="3" name="Shape 1"/>
          <p:cNvSpPr/>
          <p:nvPr/>
        </p:nvSpPr>
        <p:spPr>
          <a:xfrm>
            <a:off x="5248656" y="2571293"/>
            <a:ext cx="3438144" cy="2048256"/>
          </a:xfrm>
          <a:prstGeom prst="rect">
            <a:avLst/>
          </a:prstGeom>
          <a:solidFill>
            <a:srgbClr val="445247"/>
          </a:solidFill>
          <a:ln/>
        </p:spPr>
        <p:txBody>
          <a:bodyPr/>
          <a:p/>
        </p:txBody>
      </p:sp>
      <p:sp>
        <p:nvSpPr>
          <p:cNvPr id="4" name="Shape 2"/>
          <p:cNvSpPr/>
          <p:nvPr/>
        </p:nvSpPr>
        <p:spPr>
          <a:xfrm>
            <a:off x="5609844" y="2772461"/>
            <a:ext cx="562356" cy="562356"/>
          </a:xfrm>
          <a:prstGeom prst="ellipse">
            <a:avLst/>
          </a:prstGeom>
          <a:solidFill>
            <a:srgbClr val="EAD7BB"/>
          </a:solidFill>
          <a:ln/>
        </p:spPr>
        <p:txBody>
          <a:bodyPr/>
          <a:p/>
        </p:txBody>
      </p:sp>
      <p:sp>
        <p:nvSpPr>
          <p:cNvPr id="13" name="Text 11"/>
          <p:cNvSpPr/>
          <p:nvPr/>
        </p:nvSpPr>
        <p:spPr>
          <a:xfrm>
            <a:off x="5572354" y="3751783"/>
            <a:ext cx="2809951" cy="841248"/>
          </a:xfrm>
          <a:prstGeom prst="rect">
            <a:avLst/>
          </a:prstGeom>
          <a:noFill/>
          <a:ln/>
        </p:spPr>
        <p:txBody>
          <a:bodyPr wrap="square" lIns="68580" tIns="34290" rIns="68580" bIns="34290" rtlCol="0" anchor="t"/>
          <a:lstStyle/>
          <a:p>
            <a:pPr algn="l" indent="0" marL="0">
              <a:lnSpc>
                <a:spcPct val="120000"/>
              </a:lnSpc>
              <a:buNone/>
            </a:pPr>
            <a:r>
              <a:rPr lang="en-US" sz="1050" dirty="0">
                <a:solidFill>
                  <a:srgbClr val="FFFFFF"/>
                </a:solidFill>
                <a:latin typeface="Plus Jakarta Sans" pitchFamily="34" charset="0"/>
                <a:ea typeface="Plus Jakarta Sans" pitchFamily="34" charset="-122"/>
                <a:cs typeface="Plus Jakarta Sans" pitchFamily="34" charset="-120"/>
              </a:rPr>
              <a:t>Gaps in work history, malpractice claims, discipline, or “yes” answers on the application need more review and written explanations.</a:t>
            </a:r>
            <a:endParaRPr lang="en-US" sz="1050" dirty="0"/>
          </a:p>
        </p:txBody>
      </p:sp>
      <p:sp>
        <p:nvSpPr>
          <p:cNvPr id="14" name="Text 12"/>
          <p:cNvSpPr/>
          <p:nvPr/>
        </p:nvSpPr>
        <p:spPr>
          <a:xfrm>
            <a:off x="5572354" y="3473806"/>
            <a:ext cx="1884578" cy="278892"/>
          </a:xfrm>
          <a:prstGeom prst="rect">
            <a:avLst/>
          </a:prstGeom>
          <a:noFill/>
          <a:ln/>
        </p:spPr>
        <p:txBody>
          <a:bodyPr wrap="square" lIns="68580" tIns="34290" rIns="68580" bIns="34290" rtlCol="0" anchor="t"/>
          <a:lstStyle/>
          <a:p>
            <a:pPr algn="l" indent="0" marL="0">
              <a:buNone/>
            </a:pPr>
            <a:r>
              <a:rPr lang="en-US" sz="1400" b="1" dirty="0">
                <a:solidFill>
                  <a:srgbClr val="FFFFFF"/>
                </a:solidFill>
                <a:latin typeface="Plus Jakarta Sans" pitchFamily="34" charset="0"/>
                <a:ea typeface="Plus Jakarta Sans" pitchFamily="34" charset="-122"/>
                <a:cs typeface="Plus Jakarta Sans" pitchFamily="34" charset="-120"/>
              </a:rPr>
              <a:t>File with issues</a:t>
            </a:r>
            <a:endParaRPr lang="en-US" sz="1400" dirty="0"/>
          </a:p>
        </p:txBody>
      </p:sp>
      <p:sp>
        <p:nvSpPr>
          <p:cNvPr id="15" name="Shape 13"/>
          <p:cNvSpPr/>
          <p:nvPr/>
        </p:nvSpPr>
        <p:spPr>
          <a:xfrm>
            <a:off x="5609844" y="716890"/>
            <a:ext cx="562356" cy="562356"/>
          </a:xfrm>
          <a:prstGeom prst="ellipse">
            <a:avLst/>
          </a:prstGeom>
          <a:solidFill>
            <a:srgbClr val="EAD7BB"/>
          </a:solidFill>
          <a:ln/>
        </p:spPr>
        <p:txBody>
          <a:bodyPr/>
          <a:p/>
        </p:txBody>
      </p:sp>
      <p:sp>
        <p:nvSpPr>
          <p:cNvPr id="21" name="Text 19"/>
          <p:cNvSpPr/>
          <p:nvPr/>
        </p:nvSpPr>
        <p:spPr>
          <a:xfrm>
            <a:off x="5572354" y="1685239"/>
            <a:ext cx="2809951" cy="664769"/>
          </a:xfrm>
          <a:prstGeom prst="rect">
            <a:avLst/>
          </a:prstGeom>
          <a:noFill/>
          <a:ln/>
        </p:spPr>
        <p:txBody>
          <a:bodyPr wrap="square" lIns="68580" tIns="34290" rIns="68580" bIns="34290" rtlCol="0" anchor="t"/>
          <a:lstStyle/>
          <a:p>
            <a:pPr algn="l" indent="0" marL="0">
              <a:lnSpc>
                <a:spcPct val="150000"/>
              </a:lnSpc>
              <a:buNone/>
            </a:pPr>
            <a:r>
              <a:rPr lang="en-US" sz="1050" dirty="0">
                <a:solidFill>
                  <a:srgbClr val="595959"/>
                </a:solidFill>
                <a:latin typeface="Plus Jakarta Sans" pitchFamily="34" charset="0"/>
                <a:ea typeface="Plus Jakarta Sans" pitchFamily="34" charset="-122"/>
                <a:cs typeface="Plus Jakarta Sans" pitchFamily="34" charset="-120"/>
              </a:rPr>
              <a:t>Everything is verified and there are no concerns, so it moves forward.</a:t>
            </a:r>
            <a:endParaRPr lang="en-US" sz="1050" dirty="0"/>
          </a:p>
        </p:txBody>
      </p:sp>
      <p:sp>
        <p:nvSpPr>
          <p:cNvPr id="22" name="Text 20"/>
          <p:cNvSpPr/>
          <p:nvPr/>
        </p:nvSpPr>
        <p:spPr>
          <a:xfrm>
            <a:off x="5572354" y="1406347"/>
            <a:ext cx="1884578" cy="278892"/>
          </a:xfrm>
          <a:prstGeom prst="rect">
            <a:avLst/>
          </a:prstGeom>
          <a:noFill/>
          <a:ln/>
        </p:spPr>
        <p:txBody>
          <a:bodyPr wrap="square" lIns="68580" tIns="34290" rIns="68580" bIns="34290" rtlCol="0" anchor="t"/>
          <a:lstStyle/>
          <a:p>
            <a:pPr algn="l" indent="0" marL="0">
              <a:buNone/>
            </a:pPr>
            <a:r>
              <a:rPr lang="en-US" sz="1400" b="1" dirty="0">
                <a:solidFill>
                  <a:srgbClr val="595959"/>
                </a:solidFill>
                <a:latin typeface="Plus Jakarta Sans" pitchFamily="34" charset="0"/>
                <a:ea typeface="Plus Jakarta Sans" pitchFamily="34" charset="-122"/>
                <a:cs typeface="Plus Jakarta Sans" pitchFamily="34" charset="-120"/>
              </a:rPr>
              <a:t>Clean file</a:t>
            </a:r>
            <a:endParaRPr lang="en-US" sz="1400" dirty="0"/>
          </a:p>
        </p:txBody>
      </p:sp>
      <p:sp>
        <p:nvSpPr>
          <p:cNvPr id="23" name="Text 21"/>
          <p:cNvSpPr/>
          <p:nvPr/>
        </p:nvSpPr>
        <p:spPr>
          <a:xfrm>
            <a:off x="457200" y="1417320"/>
            <a:ext cx="4114800" cy="1097280"/>
          </a:xfrm>
          <a:prstGeom prst="rect">
            <a:avLst/>
          </a:prstGeom>
          <a:noFill/>
          <a:ln/>
        </p:spPr>
        <p:txBody>
          <a:bodyPr wrap="square" lIns="68580" tIns="34290" rIns="68580" bIns="34290" rtlCol="0" anchor="t"/>
          <a:lstStyle/>
          <a:p>
            <a:pPr algn="l" indent="0" marL="0">
              <a:lnSpc>
                <a:spcPct val="125000"/>
              </a:lnSpc>
              <a:buNone/>
            </a:pPr>
            <a:r>
              <a:rPr lang="en-US" sz="1100" dirty="0">
                <a:solidFill>
                  <a:srgbClr val="3F3F3F"/>
                </a:solidFill>
                <a:latin typeface="Plus Jakarta Sans" pitchFamily="34" charset="0"/>
                <a:ea typeface="Plus Jakarta Sans" pitchFamily="34" charset="-122"/>
                <a:cs typeface="Plus Jakarta Sans" pitchFamily="34" charset="-120"/>
              </a:rPr>
              <a:t>Other practitioners who have worked with the provider confirm their skills and professionalism, usually 2 to 3 peer references. Then the credentialing specialist reviews the whole file.</a:t>
            </a:r>
            <a:endParaRPr lang="en-US" sz="1100" dirty="0"/>
          </a:p>
        </p:txBody>
      </p:sp>
      <p:sp>
        <p:nvSpPr>
          <p:cNvPr id="24" name="Shape 22"/>
          <p:cNvSpPr/>
          <p:nvPr/>
        </p:nvSpPr>
        <p:spPr>
          <a:xfrm>
            <a:off x="0" y="2571293"/>
            <a:ext cx="5248656" cy="2048256"/>
          </a:xfrm>
          <a:prstGeom prst="rect">
            <a:avLst/>
          </a:prstGeom>
          <a:solidFill>
            <a:srgbClr val="84998A"/>
          </a:solidFill>
          <a:ln/>
        </p:spPr>
        <p:txBody>
          <a:bodyPr/>
          <a:p/>
        </p:txBody>
      </p:sp>
      <p:sp>
        <p:nvSpPr>
          <p:cNvPr id="32"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445247"/>
                </a:solidFill>
                <a:latin typeface="Plus Jakarta Sans"/>
                <a:ea typeface="Plus Jakarta Sans"/>
                <a:cs typeface="Plus Jakarta Sans"/>
              </a:defRPr>
            </a:lvl1pPr>
          </a:lstStyle>
          <a:p>
            <a:pPr algn="l"/>
            <a:fld id="{F7021451-1387-4CA6-816F-3879F97B5CBC}" type="slidenum">
              <a:rPr b="0" lang="en-US"/>
              <a:t>6</a:t>
            </a:fld>
            <a:endParaRPr lang="en-US"/>
          </a:p>
        </p:txBody>
      </p:sp>
      <p:sp>
        <p:nvSpPr>
          <p:cNvPr id="33" name="Clone 33"/>
          <p:cNvSpPr/>
          <p:nvPr/>
        </p:nvSpPr>
        <p:spPr>
          <a:xfrm>
            <a:off x="365760" y="2697480"/>
            <a:ext cx="2011680" cy="1005840"/>
          </a:xfrm>
          <a:prstGeom prst="rect">
            <a:avLst/>
          </a:prstGeom>
          <a:noFill/>
          <a:ln/>
        </p:spPr>
        <p:txBody>
          <a:bodyPr wrap="square" lIns="68580" tIns="34290" rIns="68580" bIns="34290" rtlCol="0" anchor="ctr"/>
          <a:lstStyle/>
          <a:p>
            <a:pPr algn="ctr" indent="0" marL="0">
              <a:buNone/>
            </a:pPr>
            <a:r>
              <a:rPr lang="en-US" sz="6000" b="1" dirty="0">
                <a:solidFill>
                  <a:srgbClr val="FFFFFF"/>
                </a:solidFill>
                <a:latin typeface="Plus Jakarta Sans" pitchFamily="34" charset="0"/>
                <a:ea typeface="Plus Jakarta Sans" pitchFamily="34" charset="-122"/>
                <a:cs typeface="Plus Jakarta Sans" pitchFamily="34" charset="-120"/>
              </a:rPr>
              <a:t>4</a:t>
            </a:r>
            <a:endParaRPr lang="en-US" sz="6000" dirty="0"/>
          </a:p>
        </p:txBody>
      </p:sp>
      <p:sp>
        <p:nvSpPr>
          <p:cNvPr id="34" name="Clone 34"/>
          <p:cNvSpPr/>
          <p:nvPr/>
        </p:nvSpPr>
        <p:spPr>
          <a:xfrm>
            <a:off x="365760" y="3703320"/>
            <a:ext cx="2011680" cy="320040"/>
          </a:xfrm>
          <a:prstGeom prst="rect">
            <a:avLst/>
          </a:prstGeom>
          <a:noFill/>
          <a:ln/>
        </p:spPr>
        <p:txBody>
          <a:bodyPr wrap="square" lIns="68580" tIns="34290" rIns="68580" bIns="34290" rtlCol="0" anchor="t"/>
          <a:lstStyle/>
          <a:p>
            <a:pPr algn="ctr" indent="0" marL="0">
              <a:buNone/>
            </a:pPr>
            <a:r>
              <a:rPr lang="en-US" sz="1200" b="1" dirty="0">
                <a:solidFill>
                  <a:srgbClr val="F2F2F2"/>
                </a:solidFill>
                <a:latin typeface="Plus Jakarta Sans" pitchFamily="34" charset="0"/>
                <a:ea typeface="Plus Jakarta Sans" pitchFamily="34" charset="-122"/>
                <a:cs typeface="Plus Jakarta Sans" pitchFamily="34" charset="-120"/>
              </a:rPr>
              <a:t>STEP 4 OF 6</a:t>
            </a:r>
            <a:endParaRPr lang="en-US" sz="1200" dirty="0"/>
          </a:p>
        </p:txBody>
      </p:sp>
      <p:sp>
        <p:nvSpPr>
          <p:cNvPr id="35" name="Icon 35"/>
          <p:cNvSpPr/>
          <p:nvPr/>
        </p:nvSpPr>
        <p:spPr>
          <a:xfrm>
            <a:off x="2990088" y="3227832"/>
            <a:ext cx="329184" cy="329184"/>
          </a:xfrm>
          <a:prstGeom prst="ellipse">
            <a:avLst/>
          </a:prstGeom>
          <a:solidFill>
            <a:srgbClr val="F2F2F2"/>
          </a:solidFill>
          <a:ln>
            <a:noFill/>
          </a:ln>
        </p:spPr>
        <p:txBody>
          <a:bodyPr/>
          <a:p/>
        </p:txBody>
      </p:sp>
      <p:sp>
        <p:nvSpPr>
          <p:cNvPr id="36" name="Icon 36"/>
          <p:cNvSpPr/>
          <p:nvPr/>
        </p:nvSpPr>
        <p:spPr>
          <a:xfrm>
            <a:off x="2880360" y="3598164"/>
            <a:ext cx="548640" cy="411480"/>
          </a:xfrm>
          <a:prstGeom prst="roundRect">
            <a:avLst>
              <a:gd name="adj" fmla="val 45000"/>
            </a:avLst>
          </a:prstGeom>
          <a:solidFill>
            <a:srgbClr val="F2F2F2"/>
          </a:solidFill>
          <a:ln>
            <a:noFill/>
          </a:ln>
        </p:spPr>
        <p:txBody>
          <a:bodyPr/>
          <a:p/>
        </p:txBody>
      </p:sp>
      <p:sp>
        <p:nvSpPr>
          <p:cNvPr id="37" name="Icon 37"/>
          <p:cNvSpPr/>
          <p:nvPr/>
        </p:nvSpPr>
        <p:spPr>
          <a:xfrm>
            <a:off x="3813048" y="3227832"/>
            <a:ext cx="329184" cy="329184"/>
          </a:xfrm>
          <a:prstGeom prst="ellipse">
            <a:avLst/>
          </a:prstGeom>
          <a:solidFill>
            <a:srgbClr val="BBA27E"/>
          </a:solidFill>
          <a:ln>
            <a:noFill/>
          </a:ln>
        </p:spPr>
        <p:txBody>
          <a:bodyPr/>
          <a:p/>
        </p:txBody>
      </p:sp>
      <p:sp>
        <p:nvSpPr>
          <p:cNvPr id="38" name="Icon 38"/>
          <p:cNvSpPr/>
          <p:nvPr/>
        </p:nvSpPr>
        <p:spPr>
          <a:xfrm>
            <a:off x="3703320" y="3598164"/>
            <a:ext cx="548640" cy="411480"/>
          </a:xfrm>
          <a:prstGeom prst="roundRect">
            <a:avLst>
              <a:gd name="adj" fmla="val 45000"/>
            </a:avLst>
          </a:prstGeom>
          <a:solidFill>
            <a:srgbClr val="BBA27E"/>
          </a:solidFill>
          <a:ln>
            <a:noFill/>
          </a:ln>
        </p:spPr>
        <p:txBody>
          <a:bodyPr/>
          <a:p/>
        </p:txBody>
      </p:sp>
      <p:sp>
        <p:nvSpPr>
          <p:cNvPr id="39" name="Icon 39"/>
          <p:cNvSpPr/>
          <p:nvPr/>
        </p:nvSpPr>
        <p:spPr>
          <a:xfrm>
            <a:off x="4160520" y="3794760"/>
            <a:ext cx="457200" cy="457200"/>
          </a:xfrm>
          <a:prstGeom prst="ellipse">
            <a:avLst/>
          </a:prstGeom>
          <a:solidFill>
            <a:srgbClr val="9C7B4F"/>
          </a:solidFill>
          <a:ln>
            <a:noFill/>
          </a:ln>
        </p:spPr>
        <p:txBody>
          <a:bodyPr/>
          <a:p/>
        </p:txBody>
      </p:sp>
      <p:sp>
        <p:nvSpPr>
          <p:cNvPr id="40" name="Icon 40"/>
          <p:cNvSpPr/>
          <p:nvPr/>
        </p:nvSpPr>
        <p:spPr>
          <a:xfrm>
            <a:off x="4197096" y="3831336"/>
            <a:ext cx="384048" cy="384048"/>
          </a:xfrm>
          <a:custGeom>
            <a:avLst/>
            <a:gdLst/>
            <a:ahLst/>
            <a:cxnLst/>
            <a:rect l="0" t="0" r="r" b="b"/>
            <a:pathLst>
              <a:path w="100" h="100" fill="none">
                <a:moveTo>
                  <a:pt x="18" y="52"/>
                </a:moveTo>
                <a:lnTo>
                  <a:pt x="40" y="72"/>
                </a:lnTo>
                <a:lnTo>
                  <a:pt x="82" y="28"/>
                </a:lnTo>
              </a:path>
            </a:pathLst>
          </a:custGeom>
          <a:noFill/>
          <a:ln w="31750" cap="rnd">
            <a:solidFill>
              <a:srgbClr val="FFFFFF"/>
            </a:solidFill>
            <a:round/>
          </a:ln>
        </p:spPr>
        <p:txBody>
          <a:bodyPr/>
          <a:p/>
        </p:txBody>
      </p:sp>
      <p:sp>
        <p:nvSpPr>
          <p:cNvPr id="41" name="Icon 41"/>
          <p:cNvSpPr/>
          <p:nvPr/>
        </p:nvSpPr>
        <p:spPr>
          <a:xfrm>
            <a:off x="5705856" y="813816"/>
            <a:ext cx="365760" cy="365760"/>
          </a:xfrm>
          <a:custGeom>
            <a:avLst/>
            <a:gdLst/>
            <a:ahLst/>
            <a:cxnLst/>
            <a:rect l="0" t="0" r="r" b="b"/>
            <a:pathLst>
              <a:path w="100" h="100" fill="none">
                <a:moveTo>
                  <a:pt x="18" y="52"/>
                </a:moveTo>
                <a:lnTo>
                  <a:pt x="40" y="72"/>
                </a:lnTo>
                <a:lnTo>
                  <a:pt x="82" y="28"/>
                </a:lnTo>
              </a:path>
            </a:pathLst>
          </a:custGeom>
          <a:noFill/>
          <a:ln w="38100" cap="rnd">
            <a:solidFill>
              <a:srgbClr val="465246"/>
            </a:solidFill>
            <a:round/>
          </a:ln>
        </p:spPr>
        <p:txBody>
          <a:bodyPr/>
          <a:p/>
        </p:txBody>
      </p:sp>
      <p:sp>
        <p:nvSpPr>
          <p:cNvPr id="42" name="Icon 42"/>
          <p:cNvSpPr/>
          <p:nvPr/>
        </p:nvSpPr>
        <p:spPr>
          <a:xfrm>
            <a:off x="5861304" y="2880360"/>
            <a:ext cx="59436" cy="219456"/>
          </a:xfrm>
          <a:prstGeom prst="rect">
            <a:avLst/>
          </a:prstGeom>
          <a:solidFill>
            <a:srgbClr val="465246"/>
          </a:solidFill>
          <a:ln>
            <a:noFill/>
          </a:ln>
        </p:spPr>
        <p:txBody>
          <a:bodyPr/>
          <a:p/>
        </p:txBody>
      </p:sp>
      <p:sp>
        <p:nvSpPr>
          <p:cNvPr id="43" name="Icon 43"/>
          <p:cNvSpPr/>
          <p:nvPr/>
        </p:nvSpPr>
        <p:spPr>
          <a:xfrm>
            <a:off x="5856732" y="3145536"/>
            <a:ext cx="68580" cy="68580"/>
          </a:xfrm>
          <a:prstGeom prst="ellipse">
            <a:avLst/>
          </a:prstGeom>
          <a:solidFill>
            <a:srgbClr val="465246"/>
          </a:solidFill>
          <a:ln>
            <a:noFill/>
          </a:ln>
        </p:spPr>
        <p:txBody>
          <a:body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035040" y="513893"/>
            <a:ext cx="2651760" cy="1217066"/>
          </a:xfrm>
          <a:prstGeom prst="rect">
            <a:avLst/>
          </a:prstGeom>
          <a:solidFill>
            <a:srgbClr val="E9D5B5"/>
          </a:solidFill>
          <a:ln/>
        </p:spPr>
        <p:txBody>
          <a:bodyPr/>
          <a:p/>
        </p:txBody>
      </p:sp>
      <p:sp>
        <p:nvSpPr>
          <p:cNvPr id="10" name="Shape 8"/>
          <p:cNvSpPr/>
          <p:nvPr/>
        </p:nvSpPr>
        <p:spPr>
          <a:xfrm>
            <a:off x="6035040" y="1963217"/>
            <a:ext cx="2651760" cy="1217066"/>
          </a:xfrm>
          <a:prstGeom prst="rect">
            <a:avLst/>
          </a:prstGeom>
          <a:solidFill>
            <a:srgbClr val="E9D5B5"/>
          </a:solidFill>
          <a:ln/>
        </p:spPr>
        <p:txBody>
          <a:bodyPr/>
          <a:p/>
        </p:txBody>
      </p:sp>
      <p:sp>
        <p:nvSpPr>
          <p:cNvPr id="18" name="Shape 16"/>
          <p:cNvSpPr/>
          <p:nvPr/>
        </p:nvSpPr>
        <p:spPr>
          <a:xfrm>
            <a:off x="6035040" y="3412541"/>
            <a:ext cx="2651760" cy="1217066"/>
          </a:xfrm>
          <a:prstGeom prst="rect">
            <a:avLst/>
          </a:prstGeom>
          <a:solidFill>
            <a:srgbClr val="E9D5B5"/>
          </a:solidFill>
          <a:ln/>
        </p:spPr>
        <p:txBody>
          <a:bodyPr/>
          <a:p/>
        </p:txBody>
      </p:sp>
      <p:sp>
        <p:nvSpPr>
          <p:cNvPr id="26" name="Text 24"/>
          <p:cNvSpPr/>
          <p:nvPr/>
        </p:nvSpPr>
        <p:spPr>
          <a:xfrm>
            <a:off x="2606040" y="777240"/>
            <a:ext cx="3017520" cy="594360"/>
          </a:xfrm>
          <a:prstGeom prst="rect">
            <a:avLst/>
          </a:prstGeom>
          <a:noFill/>
          <a:ln/>
        </p:spPr>
        <p:txBody>
          <a:bodyPr wrap="square" lIns="68580" tIns="34290" rIns="68580" bIns="34290" rtlCol="0" anchor="t"/>
          <a:lstStyle/>
          <a:p>
            <a:pPr algn="l" indent="0" marL="0">
              <a:buNone/>
            </a:pPr>
            <a:r>
              <a:rPr lang="en-US" sz="2700" b="1" dirty="0">
                <a:solidFill>
                  <a:srgbClr val="445247"/>
                </a:solidFill>
                <a:latin typeface="Plus Jakarta Sans" pitchFamily="34" charset="0"/>
                <a:ea typeface="Plus Jakarta Sans" pitchFamily="34" charset="-122"/>
                <a:cs typeface="Plus Jakarta Sans" pitchFamily="34" charset="-120"/>
              </a:rPr>
              <a:t>Privileges</a:t>
            </a:r>
            <a:endParaRPr lang="en-US" sz="2700" dirty="0"/>
          </a:p>
        </p:txBody>
      </p:sp>
      <p:sp>
        <p:nvSpPr>
          <p:cNvPr id="27" name="Text 25"/>
          <p:cNvSpPr/>
          <p:nvPr/>
        </p:nvSpPr>
        <p:spPr>
          <a:xfrm>
            <a:off x="2606040" y="1783080"/>
            <a:ext cx="2971800" cy="2011680"/>
          </a:xfrm>
          <a:prstGeom prst="rect">
            <a:avLst/>
          </a:prstGeom>
          <a:noFill/>
          <a:ln/>
        </p:spPr>
        <p:txBody>
          <a:bodyPr wrap="square" lIns="68580" tIns="34290" rIns="68580" bIns="34290" rtlCol="0" anchor="t"/>
          <a:lstStyle/>
          <a:p>
            <a:pPr algn="l" indent="0" marL="0">
              <a:lnSpc>
                <a:spcPct val="130000"/>
              </a:lnSpc>
              <a:buNone/>
            </a:pPr>
            <a:r>
              <a:rPr lang="en-US" sz="1250" dirty="0">
                <a:solidFill>
                  <a:srgbClr val="3F3F3F"/>
                </a:solidFill>
                <a:latin typeface="Plus Jakarta Sans" pitchFamily="34" charset="0"/>
                <a:ea typeface="Plus Jakarta Sans" pitchFamily="34" charset="-122"/>
                <a:cs typeface="Plus Jakarta Sans" pitchFamily="34" charset="-120"/>
              </a:rPr>
              <a:t>Privileges are the specific things a provider is approved to do at this hospital, like admitting patients or performing a certain surgery.</a:t>
            </a:r>
            <a:endParaRPr lang="en-US" sz="1250" dirty="0"/>
          </a:p>
        </p:txBody>
      </p:sp>
      <p:sp>
        <p:nvSpPr>
          <p:cNvPr id="28" name="Text 26"/>
          <p:cNvSpPr/>
          <p:nvPr/>
        </p:nvSpPr>
        <p:spPr>
          <a:xfrm>
            <a:off x="2606040" y="1417320"/>
            <a:ext cx="3017520" cy="278892"/>
          </a:xfrm>
          <a:prstGeom prst="rect">
            <a:avLst/>
          </a:prstGeom>
          <a:noFill/>
          <a:ln/>
        </p:spPr>
        <p:txBody>
          <a:bodyPr wrap="square" lIns="68580" tIns="34290" rIns="68580" bIns="34290" rtlCol="0" anchor="t"/>
          <a:lstStyle/>
          <a:p>
            <a:pPr algn="l" indent="0" marL="0">
              <a:buNone/>
            </a:pPr>
            <a:r>
              <a:rPr lang="en-US" sz="1400" b="1" dirty="0">
                <a:solidFill>
                  <a:srgbClr val="3F3F3F"/>
                </a:solidFill>
                <a:latin typeface="Plus Jakarta Sans" pitchFamily="34" charset="0"/>
                <a:ea typeface="Plus Jakarta Sans" pitchFamily="34" charset="-122"/>
                <a:cs typeface="Plus Jakarta Sans" pitchFamily="34" charset="-120"/>
              </a:rPr>
              <a:t>What a provider may do here</a:t>
            </a:r>
            <a:endParaRPr lang="en-US" sz="1400" dirty="0"/>
          </a:p>
        </p:txBody>
      </p:sp>
      <p:sp>
        <p:nvSpPr>
          <p:cNvPr id="29" name="Shape 27"/>
          <p:cNvSpPr/>
          <p:nvPr/>
        </p:nvSpPr>
        <p:spPr>
          <a:xfrm>
            <a:off x="5751576" y="841248"/>
            <a:ext cx="562356" cy="562356"/>
          </a:xfrm>
          <a:prstGeom prst="ellipse">
            <a:avLst/>
          </a:prstGeom>
          <a:solidFill>
            <a:srgbClr val="445247"/>
          </a:solidFill>
          <a:ln/>
        </p:spPr>
        <p:txBody>
          <a:bodyPr/>
          <a:p/>
        </p:txBody>
      </p:sp>
      <p:sp>
        <p:nvSpPr>
          <p:cNvPr id="30" name="Text 28"/>
          <p:cNvSpPr/>
          <p:nvPr/>
        </p:nvSpPr>
        <p:spPr>
          <a:xfrm>
            <a:off x="5751576" y="983895"/>
            <a:ext cx="562356" cy="277063"/>
          </a:xfrm>
          <a:prstGeom prst="rect">
            <a:avLst/>
          </a:prstGeom>
          <a:noFill/>
          <a:ln/>
        </p:spPr>
        <p:txBody>
          <a:bodyPr wrap="square" lIns="68580" tIns="34290" rIns="68580" bIns="34290" rtlCol="0" anchor="t"/>
          <a:lstStyle/>
          <a:p>
            <a:pPr algn="ctr" indent="0" marL="0">
              <a:buNone/>
            </a:pPr>
            <a:r>
              <a:rPr lang="en-US" sz="1400" b="1" dirty="0">
                <a:solidFill>
                  <a:srgbClr val="EAD7BB"/>
                </a:solidFill>
                <a:latin typeface="Plus Jakarta Sans" pitchFamily="34" charset="0"/>
                <a:ea typeface="Plus Jakarta Sans" pitchFamily="34" charset="-122"/>
                <a:cs typeface="Plus Jakarta Sans" pitchFamily="34" charset="-120"/>
              </a:rPr>
              <a:t>01</a:t>
            </a:r>
            <a:endParaRPr lang="en-US" sz="1400" dirty="0"/>
          </a:p>
        </p:txBody>
      </p:sp>
      <p:sp>
        <p:nvSpPr>
          <p:cNvPr id="31" name="Shape 29"/>
          <p:cNvSpPr/>
          <p:nvPr/>
        </p:nvSpPr>
        <p:spPr>
          <a:xfrm>
            <a:off x="5751576" y="2290572"/>
            <a:ext cx="562356" cy="562356"/>
          </a:xfrm>
          <a:prstGeom prst="ellipse">
            <a:avLst/>
          </a:prstGeom>
          <a:solidFill>
            <a:srgbClr val="445247"/>
          </a:solidFill>
          <a:ln/>
        </p:spPr>
        <p:txBody>
          <a:bodyPr/>
          <a:p/>
        </p:txBody>
      </p:sp>
      <p:sp>
        <p:nvSpPr>
          <p:cNvPr id="32" name="Text 30"/>
          <p:cNvSpPr/>
          <p:nvPr/>
        </p:nvSpPr>
        <p:spPr>
          <a:xfrm>
            <a:off x="5751576" y="2433219"/>
            <a:ext cx="562356" cy="277063"/>
          </a:xfrm>
          <a:prstGeom prst="rect">
            <a:avLst/>
          </a:prstGeom>
          <a:noFill/>
          <a:ln/>
        </p:spPr>
        <p:txBody>
          <a:bodyPr wrap="square" lIns="68580" tIns="34290" rIns="68580" bIns="34290" rtlCol="0" anchor="t"/>
          <a:lstStyle/>
          <a:p>
            <a:pPr algn="ctr" indent="0" marL="0">
              <a:buNone/>
            </a:pPr>
            <a:r>
              <a:rPr lang="en-US" sz="1400" b="1" dirty="0">
                <a:solidFill>
                  <a:srgbClr val="EAD7BB"/>
                </a:solidFill>
                <a:latin typeface="Plus Jakarta Sans" pitchFamily="34" charset="0"/>
                <a:ea typeface="Plus Jakarta Sans" pitchFamily="34" charset="-122"/>
                <a:cs typeface="Plus Jakarta Sans" pitchFamily="34" charset="-120"/>
              </a:rPr>
              <a:t>02</a:t>
            </a:r>
            <a:endParaRPr lang="en-US" sz="1400" dirty="0"/>
          </a:p>
        </p:txBody>
      </p:sp>
      <p:sp>
        <p:nvSpPr>
          <p:cNvPr id="33" name="Shape 31"/>
          <p:cNvSpPr/>
          <p:nvPr/>
        </p:nvSpPr>
        <p:spPr>
          <a:xfrm>
            <a:off x="5751576" y="3739896"/>
            <a:ext cx="562356" cy="562356"/>
          </a:xfrm>
          <a:prstGeom prst="ellipse">
            <a:avLst/>
          </a:prstGeom>
          <a:solidFill>
            <a:srgbClr val="445247"/>
          </a:solidFill>
          <a:ln/>
        </p:spPr>
        <p:txBody>
          <a:bodyPr/>
          <a:p/>
        </p:txBody>
      </p:sp>
      <p:sp>
        <p:nvSpPr>
          <p:cNvPr id="34" name="Text 32"/>
          <p:cNvSpPr/>
          <p:nvPr/>
        </p:nvSpPr>
        <p:spPr>
          <a:xfrm>
            <a:off x="5751576" y="3882543"/>
            <a:ext cx="562356" cy="277063"/>
          </a:xfrm>
          <a:prstGeom prst="rect">
            <a:avLst/>
          </a:prstGeom>
          <a:noFill/>
          <a:ln/>
        </p:spPr>
        <p:txBody>
          <a:bodyPr wrap="square" lIns="68580" tIns="34290" rIns="68580" bIns="34290" rtlCol="0" anchor="t"/>
          <a:lstStyle/>
          <a:p>
            <a:pPr algn="ctr" indent="0" marL="0">
              <a:buNone/>
            </a:pPr>
            <a:r>
              <a:rPr lang="en-US" sz="1400" b="1" dirty="0">
                <a:solidFill>
                  <a:srgbClr val="EAD7BB"/>
                </a:solidFill>
                <a:latin typeface="Plus Jakarta Sans" pitchFamily="34" charset="0"/>
                <a:ea typeface="Plus Jakarta Sans" pitchFamily="34" charset="-122"/>
                <a:cs typeface="Plus Jakarta Sans" pitchFamily="34" charset="-120"/>
              </a:rPr>
              <a:t>03</a:t>
            </a:r>
            <a:endParaRPr lang="en-US" sz="1400" dirty="0"/>
          </a:p>
        </p:txBody>
      </p:sp>
      <p:sp>
        <p:nvSpPr>
          <p:cNvPr id="35" name="Shape 33"/>
          <p:cNvSpPr/>
          <p:nvPr/>
        </p:nvSpPr>
        <p:spPr>
          <a:xfrm>
            <a:off x="0" y="0"/>
            <a:ext cx="2261311" cy="5143500"/>
          </a:xfrm>
          <a:prstGeom prst="rect">
            <a:avLst/>
          </a:prstGeom>
          <a:solidFill>
            <a:srgbClr val="84998A"/>
          </a:solidFill>
          <a:ln/>
        </p:spPr>
        <p:txBody>
          <a:bodyPr/>
          <a:p/>
        </p:txBody>
      </p:sp>
      <p:sp>
        <p:nvSpPr>
          <p:cNvPr id="43"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445247"/>
                </a:solidFill>
                <a:latin typeface="Plus Jakarta Sans"/>
                <a:ea typeface="Plus Jakarta Sans"/>
                <a:cs typeface="Plus Jakarta Sans"/>
              </a:defRPr>
            </a:lvl1pPr>
          </a:lstStyle>
          <a:p>
            <a:pPr algn="l"/>
            <a:fld id="{F7021451-1387-4CA6-816F-3879F97B5CBC}" type="slidenum">
              <a:rPr b="0" lang="en-US"/>
              <a:t>17</a:t>
            </a:fld>
            <a:endParaRPr lang="en-US"/>
          </a:p>
        </p:txBody>
      </p:sp>
      <p:sp>
        <p:nvSpPr>
          <p:cNvPr id="44" name="Clone 44"/>
          <p:cNvSpPr/>
          <p:nvPr/>
        </p:nvSpPr>
        <p:spPr>
          <a:xfrm>
            <a:off x="0" y="1188720"/>
            <a:ext cx="2261311" cy="1005840"/>
          </a:xfrm>
          <a:prstGeom prst="rect">
            <a:avLst/>
          </a:prstGeom>
          <a:noFill/>
          <a:ln/>
        </p:spPr>
        <p:txBody>
          <a:bodyPr wrap="square" lIns="68580" tIns="34290" rIns="68580" bIns="34290" rtlCol="0" anchor="ctr"/>
          <a:lstStyle/>
          <a:p>
            <a:pPr algn="ctr" indent="0" marL="0">
              <a:buNone/>
            </a:pPr>
            <a:r>
              <a:rPr lang="en-US" sz="6000" b="1" dirty="0">
                <a:solidFill>
                  <a:srgbClr val="FFFFFF"/>
                </a:solidFill>
                <a:latin typeface="Plus Jakarta Sans" pitchFamily="34" charset="0"/>
                <a:ea typeface="Plus Jakarta Sans" pitchFamily="34" charset="-122"/>
                <a:cs typeface="Plus Jakarta Sans" pitchFamily="34" charset="-120"/>
              </a:rPr>
              <a:t>5</a:t>
            </a:r>
            <a:endParaRPr lang="en-US" sz="6000" dirty="0"/>
          </a:p>
        </p:txBody>
      </p:sp>
      <p:sp>
        <p:nvSpPr>
          <p:cNvPr id="45" name="Clone 45"/>
          <p:cNvSpPr/>
          <p:nvPr/>
        </p:nvSpPr>
        <p:spPr>
          <a:xfrm>
            <a:off x="0" y="2194560"/>
            <a:ext cx="2261311" cy="320040"/>
          </a:xfrm>
          <a:prstGeom prst="rect">
            <a:avLst/>
          </a:prstGeom>
          <a:noFill/>
          <a:ln/>
        </p:spPr>
        <p:txBody>
          <a:bodyPr wrap="square" lIns="68580" tIns="34290" rIns="68580" bIns="34290" rtlCol="0" anchor="t"/>
          <a:lstStyle/>
          <a:p>
            <a:pPr algn="ctr" indent="0" marL="0">
              <a:buNone/>
            </a:pPr>
            <a:r>
              <a:rPr lang="en-US" sz="1200" b="1" dirty="0">
                <a:solidFill>
                  <a:srgbClr val="F2F2F2"/>
                </a:solidFill>
                <a:latin typeface="Plus Jakarta Sans" pitchFamily="34" charset="0"/>
                <a:ea typeface="Plus Jakarta Sans" pitchFamily="34" charset="-122"/>
                <a:cs typeface="Plus Jakarta Sans" pitchFamily="34" charset="-120"/>
              </a:rPr>
              <a:t>STEP 5 OF 6</a:t>
            </a:r>
            <a:endParaRPr lang="en-US" sz="1200" dirty="0"/>
          </a:p>
        </p:txBody>
      </p:sp>
      <p:sp>
        <p:nvSpPr>
          <p:cNvPr id="46" name="Icon 46"/>
          <p:cNvSpPr/>
          <p:nvPr/>
        </p:nvSpPr>
        <p:spPr>
          <a:xfrm>
            <a:off x="786384" y="2788920"/>
            <a:ext cx="685800" cy="685800"/>
          </a:xfrm>
          <a:prstGeom prst="ellipse">
            <a:avLst/>
          </a:prstGeom>
          <a:solidFill>
            <a:srgbClr val="F2F2F2"/>
          </a:solidFill>
          <a:ln>
            <a:noFill/>
          </a:ln>
        </p:spPr>
        <p:txBody>
          <a:bodyPr/>
          <a:p/>
        </p:txBody>
      </p:sp>
      <p:sp>
        <p:nvSpPr>
          <p:cNvPr id="47" name="Icon 47"/>
          <p:cNvSpPr/>
          <p:nvPr/>
        </p:nvSpPr>
        <p:spPr>
          <a:xfrm>
            <a:off x="950976" y="2953512"/>
            <a:ext cx="356616" cy="356616"/>
          </a:xfrm>
          <a:prstGeom prst="plus">
            <a:avLst>
              <a:gd name="adj" fmla="val 33000"/>
            </a:avLst>
          </a:prstGeom>
          <a:solidFill>
            <a:srgbClr val="9C7B4F"/>
          </a:solidFill>
          <a:ln>
            <a:noFill/>
          </a:ln>
        </p:spPr>
        <p:txBody>
          <a:bodyPr/>
          <a:p/>
        </p:txBody>
      </p:sp>
      <p:sp>
        <p:nvSpPr>
          <p:cNvPr id="48" name="Clone 48"/>
          <p:cNvSpPr/>
          <p:nvPr/>
        </p:nvSpPr>
        <p:spPr>
          <a:xfrm>
            <a:off x="6446520" y="587045"/>
            <a:ext cx="2176272" cy="1069848"/>
          </a:xfrm>
          <a:prstGeom prst="rect">
            <a:avLst/>
          </a:prstGeom>
          <a:noFill/>
          <a:ln/>
        </p:spPr>
        <p:txBody>
          <a:bodyPr wrap="square" lIns="68580" tIns="34290" rIns="68580" bIns="34290" rtlCol="0" anchor="ctr"/>
          <a:lstStyle/>
          <a:p>
            <a:pPr algn="l" indent="0" marL="0">
              <a:lnSpc>
                <a:spcPct val="115000"/>
              </a:lnSpc>
              <a:buNone/>
            </a:pPr>
            <a:r>
              <a:rPr lang="en-US" sz="1050" dirty="0">
                <a:solidFill>
                  <a:srgbClr val="3F3F3F"/>
                </a:solidFill>
                <a:latin typeface="Plus Jakarta Sans" pitchFamily="34" charset="0"/>
                <a:ea typeface="Plus Jakarta Sans" pitchFamily="34" charset="-122"/>
                <a:cs typeface="Plus Jakarta Sans" pitchFamily="34" charset="-120"/>
              </a:rPr>
              <a:t>The provider requests privileges on a form called the Delineation of Privileges (DOP).</a:t>
            </a:r>
            <a:endParaRPr lang="en-US" sz="1050" dirty="0"/>
          </a:p>
        </p:txBody>
      </p:sp>
      <p:sp>
        <p:nvSpPr>
          <p:cNvPr id="49" name="Clone 49"/>
          <p:cNvSpPr/>
          <p:nvPr/>
        </p:nvSpPr>
        <p:spPr>
          <a:xfrm>
            <a:off x="6446520" y="2036369"/>
            <a:ext cx="2176272" cy="1069848"/>
          </a:xfrm>
          <a:prstGeom prst="rect">
            <a:avLst/>
          </a:prstGeom>
          <a:noFill/>
          <a:ln/>
        </p:spPr>
        <p:txBody>
          <a:bodyPr wrap="square" lIns="68580" tIns="34290" rIns="68580" bIns="34290" rtlCol="0" anchor="ctr"/>
          <a:lstStyle/>
          <a:p>
            <a:pPr algn="l" indent="0" marL="0">
              <a:lnSpc>
                <a:spcPct val="115000"/>
              </a:lnSpc>
              <a:buNone/>
            </a:pPr>
            <a:r>
              <a:rPr lang="en-US" sz="1050" dirty="0">
                <a:solidFill>
                  <a:srgbClr val="3F3F3F"/>
                </a:solidFill>
                <a:latin typeface="Plus Jakarta Sans" pitchFamily="34" charset="0"/>
                <a:ea typeface="Plus Jakarta Sans" pitchFamily="34" charset="-122"/>
                <a:cs typeface="Plus Jakarta Sans" pitchFamily="34" charset="-120"/>
              </a:rPr>
              <a:t>They show proof they're competent, such as training, case logs, and certifications (for example, ACLS for life support).</a:t>
            </a:r>
            <a:endParaRPr lang="en-US" sz="1050" dirty="0"/>
          </a:p>
        </p:txBody>
      </p:sp>
      <p:sp>
        <p:nvSpPr>
          <p:cNvPr id="50" name="Clone 50"/>
          <p:cNvSpPr/>
          <p:nvPr/>
        </p:nvSpPr>
        <p:spPr>
          <a:xfrm>
            <a:off x="6446520" y="3485693"/>
            <a:ext cx="2176272" cy="1069848"/>
          </a:xfrm>
          <a:prstGeom prst="rect">
            <a:avLst/>
          </a:prstGeom>
          <a:noFill/>
          <a:ln/>
        </p:spPr>
        <p:txBody>
          <a:bodyPr wrap="square" lIns="68580" tIns="34290" rIns="68580" bIns="34290" rtlCol="0" anchor="ctr"/>
          <a:lstStyle/>
          <a:p>
            <a:pPr algn="l" indent="0" marL="0">
              <a:lnSpc>
                <a:spcPct val="115000"/>
              </a:lnSpc>
              <a:buNone/>
            </a:pPr>
            <a:r>
              <a:rPr lang="en-US" sz="1050" dirty="0">
                <a:solidFill>
                  <a:srgbClr val="3F3F3F"/>
                </a:solidFill>
                <a:latin typeface="Plus Jakarta Sans" pitchFamily="34" charset="0"/>
                <a:ea typeface="Plus Jakarta Sans" pitchFamily="34" charset="-122"/>
                <a:cs typeface="Plus Jakarta Sans" pitchFamily="34" charset="-120"/>
              </a:rPr>
              <a:t>The department chair reviews the request and makes a recommendation.</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445247"/>
        </a:solidFill>
      </p:bgPr>
    </p:bg>
    <p:spTree>
      <p:nvGrpSpPr>
        <p:cNvPr id="1" name=""/>
        <p:cNvGrpSpPr/>
        <p:nvPr/>
      </p:nvGrpSpPr>
      <p:grpSpPr>
        <a:xfrm>
          <a:off x="0" y="0"/>
          <a:ext cx="0" cy="0"/>
          <a:chOff x="0" y="0"/>
          <a:chExt cx="0" cy="0"/>
        </a:xfrm>
      </p:grpSpPr>
      <p:sp>
        <p:nvSpPr>
          <p:cNvPr id="2" name="Text 0"/>
          <p:cNvSpPr/>
          <p:nvPr/>
        </p:nvSpPr>
        <p:spPr>
          <a:xfrm>
            <a:off x="457200" y="685800"/>
            <a:ext cx="4686300" cy="685800"/>
          </a:xfrm>
          <a:prstGeom prst="rect">
            <a:avLst/>
          </a:prstGeom>
          <a:noFill/>
          <a:ln/>
        </p:spPr>
        <p:txBody>
          <a:bodyPr wrap="square" lIns="68580" tIns="34290" rIns="68580" bIns="34290" rtlCol="0" anchor="t"/>
          <a:lstStyle/>
          <a:p>
            <a:pPr algn="l" indent="0" marL="0">
              <a:buNone/>
            </a:pPr>
            <a:r>
              <a:rPr lang="en-US" sz="2700" b="1" dirty="0">
                <a:solidFill>
                  <a:srgbClr val="FFFFFF"/>
                </a:solidFill>
                <a:latin typeface="Plus Jakarta Sans" pitchFamily="34" charset="0"/>
                <a:ea typeface="Plus Jakarta Sans" pitchFamily="34" charset="-122"/>
                <a:cs typeface="Plus Jakarta Sans" pitchFamily="34" charset="-120"/>
              </a:rPr>
              <a:t>Approval path</a:t>
            </a:r>
            <a:endParaRPr lang="en-US" sz="2700" dirty="0"/>
          </a:p>
        </p:txBody>
      </p:sp>
      <p:sp>
        <p:nvSpPr>
          <p:cNvPr id="3" name="Text 1"/>
          <p:cNvSpPr/>
          <p:nvPr/>
        </p:nvSpPr>
        <p:spPr>
          <a:xfrm>
            <a:off x="5648249" y="566928"/>
            <a:ext cx="3038551" cy="822960"/>
          </a:xfrm>
          <a:prstGeom prst="rect">
            <a:avLst/>
          </a:prstGeom>
          <a:noFill/>
          <a:ln/>
        </p:spPr>
        <p:txBody>
          <a:bodyPr wrap="square" lIns="68580" tIns="34290" rIns="68580" bIns="34290" rtlCol="0" anchor="t"/>
          <a:lstStyle/>
          <a:p>
            <a:pPr algn="l" indent="0" marL="0">
              <a:lnSpc>
                <a:spcPct val="125000"/>
              </a:lnSpc>
              <a:buNone/>
            </a:pPr>
            <a:r>
              <a:rPr lang="en-US" sz="1150" dirty="0">
                <a:solidFill>
                  <a:srgbClr val="F2F2F2"/>
                </a:solidFill>
                <a:latin typeface="Plus Jakarta Sans" pitchFamily="34" charset="0"/>
                <a:ea typeface="Plus Jakarta Sans" pitchFamily="34" charset="-122"/>
                <a:cs typeface="Plus Jakarta Sans" pitchFamily="34" charset="-120"/>
              </a:rPr>
              <a:t>The file moves up a chain of review. Each group recommends, and the board makes the final decision.</a:t>
            </a:r>
            <a:endParaRPr lang="en-US" sz="1150" dirty="0"/>
          </a:p>
        </p:txBody>
      </p:sp>
      <p:sp>
        <p:nvSpPr>
          <p:cNvPr id="4" name="Text 2"/>
          <p:cNvSpPr/>
          <p:nvPr/>
        </p:nvSpPr>
        <p:spPr>
          <a:xfrm>
            <a:off x="1034186" y="3827678"/>
            <a:ext cx="2103120" cy="566928"/>
          </a:xfrm>
          <a:prstGeom prst="rect">
            <a:avLst/>
          </a:prstGeom>
          <a:noFill/>
          <a:ln/>
        </p:spPr>
        <p:txBody>
          <a:bodyPr wrap="square" lIns="68580" tIns="34290" rIns="68580" bIns="34290" rtlCol="0" anchor="t"/>
          <a:lstStyle/>
          <a:p>
            <a:pPr algn="l" indent="0" marL="0">
              <a:lnSpc>
                <a:spcPct val="115000"/>
              </a:lnSpc>
              <a:buNone/>
            </a:pPr>
            <a:r>
              <a:rPr lang="en-US" sz="1050" dirty="0">
                <a:solidFill>
                  <a:srgbClr val="FFFFFF"/>
                </a:solidFill>
                <a:latin typeface="Plus Jakarta Sans" pitchFamily="34" charset="0"/>
                <a:ea typeface="Plus Jakarta Sans" pitchFamily="34" charset="-122"/>
                <a:cs typeface="Plus Jakarta Sans" pitchFamily="34" charset="-120"/>
              </a:rPr>
              <a:t>Physician peers review the file and recommend.</a:t>
            </a:r>
            <a:endParaRPr lang="en-US" sz="1050" dirty="0"/>
          </a:p>
        </p:txBody>
      </p:sp>
      <p:sp>
        <p:nvSpPr>
          <p:cNvPr id="5" name="Text 3"/>
          <p:cNvSpPr/>
          <p:nvPr/>
        </p:nvSpPr>
        <p:spPr>
          <a:xfrm>
            <a:off x="1034186" y="3548786"/>
            <a:ext cx="2194560" cy="277063"/>
          </a:xfrm>
          <a:prstGeom prst="rect">
            <a:avLst/>
          </a:prstGeom>
          <a:noFill/>
          <a:ln/>
        </p:spPr>
        <p:txBody>
          <a:bodyPr wrap="square" lIns="68580" tIns="34290" rIns="68580" bIns="34290" rtlCol="0" anchor="t"/>
          <a:lstStyle/>
          <a:p>
            <a:pPr algn="l" indent="0" marL="0">
              <a:buNone/>
            </a:pPr>
            <a:r>
              <a:rPr lang="en-US" sz="1400" b="1" dirty="0">
                <a:solidFill>
                  <a:srgbClr val="FFFFFF"/>
                </a:solidFill>
                <a:latin typeface="Plus Jakarta Sans" pitchFamily="34" charset="0"/>
                <a:ea typeface="Plus Jakarta Sans" pitchFamily="34" charset="-122"/>
                <a:cs typeface="Plus Jakarta Sans" pitchFamily="34" charset="-120"/>
              </a:rPr>
              <a:t>Credentials Committee</a:t>
            </a:r>
            <a:endParaRPr lang="en-US" sz="1400" dirty="0"/>
          </a:p>
        </p:txBody>
      </p:sp>
      <p:sp>
        <p:nvSpPr>
          <p:cNvPr id="6" name="Text 4"/>
          <p:cNvSpPr/>
          <p:nvPr/>
        </p:nvSpPr>
        <p:spPr>
          <a:xfrm>
            <a:off x="457200" y="3445459"/>
            <a:ext cx="598932" cy="484632"/>
          </a:xfrm>
          <a:prstGeom prst="rect">
            <a:avLst/>
          </a:prstGeom>
          <a:noFill/>
          <a:ln/>
        </p:spPr>
        <p:txBody>
          <a:bodyPr wrap="square" lIns="68580" tIns="34290" rIns="68580" bIns="34290" rtlCol="0" anchor="t"/>
          <a:lstStyle/>
          <a:p>
            <a:pPr algn="l" indent="0" marL="0">
              <a:buNone/>
            </a:pPr>
            <a:r>
              <a:rPr lang="en-US" sz="2700" b="1" dirty="0">
                <a:solidFill>
                  <a:srgbClr val="FFFFFF"/>
                </a:solidFill>
                <a:latin typeface="Plus Jakarta Sans" pitchFamily="34" charset="0"/>
                <a:ea typeface="Plus Jakarta Sans" pitchFamily="34" charset="-122"/>
                <a:cs typeface="Plus Jakarta Sans" pitchFamily="34" charset="-120"/>
              </a:rPr>
              <a:t>01</a:t>
            </a:r>
            <a:endParaRPr lang="en-US" sz="2700" dirty="0"/>
          </a:p>
        </p:txBody>
      </p:sp>
      <p:sp>
        <p:nvSpPr>
          <p:cNvPr id="7" name="Text 5"/>
          <p:cNvSpPr/>
          <p:nvPr/>
        </p:nvSpPr>
        <p:spPr>
          <a:xfrm>
            <a:off x="3953866" y="3827678"/>
            <a:ext cx="2103120" cy="566928"/>
          </a:xfrm>
          <a:prstGeom prst="rect">
            <a:avLst/>
          </a:prstGeom>
          <a:noFill/>
          <a:ln/>
        </p:spPr>
        <p:txBody>
          <a:bodyPr wrap="square" lIns="68580" tIns="34290" rIns="68580" bIns="34290" rtlCol="0" anchor="t"/>
          <a:lstStyle/>
          <a:p>
            <a:pPr algn="l" indent="0" marL="0">
              <a:lnSpc>
                <a:spcPct val="115000"/>
              </a:lnSpc>
              <a:buNone/>
            </a:pPr>
            <a:r>
              <a:rPr lang="en-US" sz="1050" dirty="0">
                <a:solidFill>
                  <a:srgbClr val="FFFFFF"/>
                </a:solidFill>
                <a:latin typeface="Plus Jakarta Sans" pitchFamily="34" charset="0"/>
                <a:ea typeface="Plus Jakarta Sans" pitchFamily="34" charset="-122"/>
                <a:cs typeface="Plus Jakarta Sans" pitchFamily="34" charset="-120"/>
              </a:rPr>
              <a:t>The Medical Executive Committee: medical staff leaders recommend.</a:t>
            </a:r>
            <a:endParaRPr lang="en-US" sz="1050" dirty="0"/>
          </a:p>
        </p:txBody>
      </p:sp>
      <p:sp>
        <p:nvSpPr>
          <p:cNvPr id="8" name="Text 6"/>
          <p:cNvSpPr/>
          <p:nvPr/>
        </p:nvSpPr>
        <p:spPr>
          <a:xfrm>
            <a:off x="3953866" y="3548786"/>
            <a:ext cx="2194560" cy="277063"/>
          </a:xfrm>
          <a:prstGeom prst="rect">
            <a:avLst/>
          </a:prstGeom>
          <a:noFill/>
          <a:ln/>
        </p:spPr>
        <p:txBody>
          <a:bodyPr wrap="square" lIns="68580" tIns="34290" rIns="68580" bIns="34290" rtlCol="0" anchor="t"/>
          <a:lstStyle/>
          <a:p>
            <a:pPr algn="l" indent="0" marL="0">
              <a:buNone/>
            </a:pPr>
            <a:r>
              <a:rPr lang="en-US" sz="1400" b="1" dirty="0">
                <a:solidFill>
                  <a:srgbClr val="FFFFFF"/>
                </a:solidFill>
                <a:latin typeface="Plus Jakarta Sans" pitchFamily="34" charset="0"/>
                <a:ea typeface="Plus Jakarta Sans" pitchFamily="34" charset="-122"/>
                <a:cs typeface="Plus Jakarta Sans" pitchFamily="34" charset="-120"/>
              </a:rPr>
              <a:t>MEC</a:t>
            </a:r>
            <a:endParaRPr lang="en-US" sz="1400" dirty="0"/>
          </a:p>
        </p:txBody>
      </p:sp>
      <p:sp>
        <p:nvSpPr>
          <p:cNvPr id="9" name="Text 7"/>
          <p:cNvSpPr/>
          <p:nvPr/>
        </p:nvSpPr>
        <p:spPr>
          <a:xfrm>
            <a:off x="3376879" y="3445459"/>
            <a:ext cx="598932" cy="484632"/>
          </a:xfrm>
          <a:prstGeom prst="rect">
            <a:avLst/>
          </a:prstGeom>
          <a:noFill/>
          <a:ln/>
        </p:spPr>
        <p:txBody>
          <a:bodyPr wrap="square" lIns="68580" tIns="34290" rIns="68580" bIns="34290" rtlCol="0" anchor="t"/>
          <a:lstStyle/>
          <a:p>
            <a:pPr algn="l" indent="0" marL="0">
              <a:buNone/>
            </a:pPr>
            <a:r>
              <a:rPr lang="en-US" sz="2700" b="1" dirty="0">
                <a:solidFill>
                  <a:srgbClr val="FFFFFF"/>
                </a:solidFill>
                <a:latin typeface="Plus Jakarta Sans" pitchFamily="34" charset="0"/>
                <a:ea typeface="Plus Jakarta Sans" pitchFamily="34" charset="-122"/>
                <a:cs typeface="Plus Jakarta Sans" pitchFamily="34" charset="-120"/>
              </a:rPr>
              <a:t>02</a:t>
            </a:r>
            <a:endParaRPr lang="en-US" sz="2700" dirty="0"/>
          </a:p>
        </p:txBody>
      </p:sp>
      <p:sp>
        <p:nvSpPr>
          <p:cNvPr id="10" name="Text 8"/>
          <p:cNvSpPr/>
          <p:nvPr/>
        </p:nvSpPr>
        <p:spPr>
          <a:xfrm>
            <a:off x="6873545" y="3827678"/>
            <a:ext cx="2103120" cy="566928"/>
          </a:xfrm>
          <a:prstGeom prst="rect">
            <a:avLst/>
          </a:prstGeom>
          <a:noFill/>
          <a:ln/>
        </p:spPr>
        <p:txBody>
          <a:bodyPr wrap="square" lIns="68580" tIns="34290" rIns="68580" bIns="34290" rtlCol="0" anchor="t"/>
          <a:lstStyle/>
          <a:p>
            <a:pPr algn="l" indent="0" marL="0">
              <a:lnSpc>
                <a:spcPct val="115000"/>
              </a:lnSpc>
              <a:buNone/>
            </a:pPr>
            <a:r>
              <a:rPr lang="en-US" sz="1050" dirty="0">
                <a:solidFill>
                  <a:srgbClr val="FFFFFF"/>
                </a:solidFill>
                <a:latin typeface="Plus Jakarta Sans" pitchFamily="34" charset="0"/>
                <a:ea typeface="Plus Jakarta Sans" pitchFamily="34" charset="-122"/>
                <a:cs typeface="Plus Jakarta Sans" pitchFamily="34" charset="-120"/>
              </a:rPr>
              <a:t>The hospital's board gives final approval.</a:t>
            </a:r>
            <a:endParaRPr lang="en-US" sz="1050" dirty="0"/>
          </a:p>
        </p:txBody>
      </p:sp>
      <p:sp>
        <p:nvSpPr>
          <p:cNvPr id="11" name="Text 9"/>
          <p:cNvSpPr/>
          <p:nvPr/>
        </p:nvSpPr>
        <p:spPr>
          <a:xfrm>
            <a:off x="6873545" y="3548786"/>
            <a:ext cx="2194560" cy="277063"/>
          </a:xfrm>
          <a:prstGeom prst="rect">
            <a:avLst/>
          </a:prstGeom>
          <a:noFill/>
          <a:ln/>
        </p:spPr>
        <p:txBody>
          <a:bodyPr wrap="square" lIns="68580" tIns="34290" rIns="68580" bIns="34290" rtlCol="0" anchor="t"/>
          <a:lstStyle/>
          <a:p>
            <a:pPr algn="l" indent="0" marL="0">
              <a:buNone/>
            </a:pPr>
            <a:r>
              <a:rPr lang="en-US" sz="1400" b="1" dirty="0">
                <a:solidFill>
                  <a:srgbClr val="FFFFFF"/>
                </a:solidFill>
                <a:latin typeface="Plus Jakarta Sans" pitchFamily="34" charset="0"/>
                <a:ea typeface="Plus Jakarta Sans" pitchFamily="34" charset="-122"/>
                <a:cs typeface="Plus Jakarta Sans" pitchFamily="34" charset="-120"/>
              </a:rPr>
              <a:t>Governing Board</a:t>
            </a:r>
            <a:endParaRPr lang="en-US" sz="1400" dirty="0"/>
          </a:p>
        </p:txBody>
      </p:sp>
      <p:sp>
        <p:nvSpPr>
          <p:cNvPr id="12" name="Text 10"/>
          <p:cNvSpPr/>
          <p:nvPr/>
        </p:nvSpPr>
        <p:spPr>
          <a:xfrm>
            <a:off x="6295644" y="3445459"/>
            <a:ext cx="598932" cy="484632"/>
          </a:xfrm>
          <a:prstGeom prst="rect">
            <a:avLst/>
          </a:prstGeom>
          <a:noFill/>
          <a:ln/>
        </p:spPr>
        <p:txBody>
          <a:bodyPr wrap="square" lIns="68580" tIns="34290" rIns="68580" bIns="34290" rtlCol="0" anchor="t"/>
          <a:lstStyle/>
          <a:p>
            <a:pPr algn="l" indent="0" marL="0">
              <a:buNone/>
            </a:pPr>
            <a:r>
              <a:rPr lang="en-US" sz="2700" b="1" dirty="0">
                <a:solidFill>
                  <a:srgbClr val="FFFFFF"/>
                </a:solidFill>
                <a:latin typeface="Plus Jakarta Sans" pitchFamily="34" charset="0"/>
                <a:ea typeface="Plus Jakarta Sans" pitchFamily="34" charset="-122"/>
                <a:cs typeface="Plus Jakarta Sans" pitchFamily="34" charset="-120"/>
              </a:rPr>
              <a:t>03</a:t>
            </a:r>
            <a:endParaRPr lang="en-US" sz="2700" dirty="0"/>
          </a:p>
        </p:txBody>
      </p:sp>
      <p:sp>
        <p:nvSpPr>
          <p:cNvPr id="13" name="Shape 11"/>
          <p:cNvSpPr/>
          <p:nvPr/>
        </p:nvSpPr>
        <p:spPr>
          <a:xfrm>
            <a:off x="0" y="1666951"/>
            <a:ext cx="9144000" cy="1591056"/>
          </a:xfrm>
          <a:prstGeom prst="rect">
            <a:avLst/>
          </a:prstGeom>
          <a:solidFill>
            <a:srgbClr val="84998A"/>
          </a:solidFill>
          <a:ln/>
        </p:spPr>
        <p:txBody>
          <a:bodyPr/>
          <a:p/>
        </p:txBody>
      </p:sp>
      <p:sp>
        <p:nvSpPr>
          <p:cNvPr id="25"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FFFFFF"/>
                </a:solidFill>
                <a:latin typeface="Plus Jakarta Sans"/>
                <a:ea typeface="Plus Jakarta Sans"/>
                <a:cs typeface="Plus Jakarta Sans"/>
              </a:defRPr>
            </a:lvl1pPr>
          </a:lstStyle>
          <a:p>
            <a:pPr algn="l"/>
            <a:fld id="{F7021451-1387-4CA6-816F-3879F97B5CBC}" type="slidenum">
              <a:rPr b="0" lang="en-US"/>
              <a:t>11</a:t>
            </a:fld>
            <a:endParaRPr lang="en-US"/>
          </a:p>
        </p:txBody>
      </p:sp>
      <p:sp>
        <p:nvSpPr>
          <p:cNvPr id="26" name="Clone 26"/>
          <p:cNvSpPr/>
          <p:nvPr/>
        </p:nvSpPr>
        <p:spPr>
          <a:xfrm>
            <a:off x="457200" y="384048"/>
            <a:ext cx="4686300" cy="320040"/>
          </a:xfrm>
          <a:prstGeom prst="rect">
            <a:avLst/>
          </a:prstGeom>
          <a:noFill/>
          <a:ln/>
        </p:spPr>
        <p:txBody>
          <a:bodyPr wrap="square" lIns="68580" tIns="34290" rIns="68580" bIns="34290" rtlCol="0" anchor="t"/>
          <a:lstStyle/>
          <a:p>
            <a:pPr algn="l" indent="0" marL="0">
              <a:buNone/>
            </a:pPr>
            <a:r>
              <a:rPr lang="en-US" sz="1200" b="1" dirty="0">
                <a:solidFill>
                  <a:srgbClr val="BBA27E"/>
                </a:solidFill>
                <a:latin typeface="Plus Jakarta Sans" pitchFamily="34" charset="0"/>
                <a:ea typeface="Plus Jakarta Sans" pitchFamily="34" charset="-122"/>
                <a:cs typeface="Plus Jakarta Sans" pitchFamily="34" charset="-120"/>
              </a:rPr>
              <a:t>STEP 6 OF 6</a:t>
            </a:r>
            <a:endParaRPr lang="en-US" sz="1200" dirty="0"/>
          </a:p>
        </p:txBody>
      </p:sp>
      <p:sp>
        <p:nvSpPr>
          <p:cNvPr id="27" name="Icon 27"/>
          <p:cNvSpPr/>
          <p:nvPr/>
        </p:nvSpPr>
        <p:spPr>
          <a:xfrm>
            <a:off x="1143000" y="1956816"/>
            <a:ext cx="1005840" cy="1005840"/>
          </a:xfrm>
          <a:prstGeom prst="ellipse">
            <a:avLst/>
          </a:prstGeom>
          <a:solidFill>
            <a:srgbClr val="F2F2F2"/>
          </a:solidFill>
          <a:ln>
            <a:noFill/>
          </a:ln>
        </p:spPr>
        <p:txBody>
          <a:bodyPr/>
          <a:p/>
        </p:txBody>
      </p:sp>
      <p:sp>
        <p:nvSpPr>
          <p:cNvPr id="28" name="Icon 28"/>
          <p:cNvSpPr/>
          <p:nvPr/>
        </p:nvSpPr>
        <p:spPr>
          <a:xfrm>
            <a:off x="4069080" y="1956816"/>
            <a:ext cx="1005840" cy="1005840"/>
          </a:xfrm>
          <a:prstGeom prst="ellipse">
            <a:avLst/>
          </a:prstGeom>
          <a:solidFill>
            <a:srgbClr val="F2F2F2"/>
          </a:solidFill>
          <a:ln>
            <a:noFill/>
          </a:ln>
        </p:spPr>
        <p:txBody>
          <a:bodyPr/>
          <a:p/>
        </p:txBody>
      </p:sp>
      <p:sp>
        <p:nvSpPr>
          <p:cNvPr id="29" name="Icon 29"/>
          <p:cNvSpPr/>
          <p:nvPr/>
        </p:nvSpPr>
        <p:spPr>
          <a:xfrm>
            <a:off x="6995160" y="1956816"/>
            <a:ext cx="1005840" cy="1005840"/>
          </a:xfrm>
          <a:prstGeom prst="ellipse">
            <a:avLst/>
          </a:prstGeom>
          <a:solidFill>
            <a:srgbClr val="F2F2F2"/>
          </a:solidFill>
          <a:ln>
            <a:noFill/>
          </a:ln>
        </p:spPr>
        <p:txBody>
          <a:bodyPr/>
          <a:p/>
        </p:txBody>
      </p:sp>
      <p:sp>
        <p:nvSpPr>
          <p:cNvPr id="30" name="Icon 30"/>
          <p:cNvSpPr/>
          <p:nvPr/>
        </p:nvSpPr>
        <p:spPr>
          <a:xfrm>
            <a:off x="2606040" y="2258568"/>
            <a:ext cx="1005840" cy="402336"/>
          </a:xfrm>
          <a:prstGeom prst="rightArrow">
            <a:avLst>
              <a:gd name="adj" fmla="val 50000"/>
            </a:avLst>
          </a:prstGeom>
          <a:solidFill>
            <a:srgbClr val="E9D5B5"/>
          </a:solidFill>
          <a:ln>
            <a:noFill/>
          </a:ln>
        </p:spPr>
        <p:txBody>
          <a:bodyPr/>
          <a:p/>
        </p:txBody>
      </p:sp>
      <p:sp>
        <p:nvSpPr>
          <p:cNvPr id="31" name="Icon 31"/>
          <p:cNvSpPr/>
          <p:nvPr/>
        </p:nvSpPr>
        <p:spPr>
          <a:xfrm>
            <a:off x="5532120" y="2258568"/>
            <a:ext cx="1005840" cy="402336"/>
          </a:xfrm>
          <a:prstGeom prst="rightArrow">
            <a:avLst>
              <a:gd name="adj" fmla="val 50000"/>
            </a:avLst>
          </a:prstGeom>
          <a:solidFill>
            <a:srgbClr val="E9D5B5"/>
          </a:solidFill>
          <a:ln>
            <a:noFill/>
          </a:ln>
        </p:spPr>
        <p:txBody>
          <a:bodyPr/>
          <a:p/>
        </p:txBody>
      </p:sp>
      <p:sp>
        <p:nvSpPr>
          <p:cNvPr id="32" name="Icon 32"/>
          <p:cNvSpPr/>
          <p:nvPr/>
        </p:nvSpPr>
        <p:spPr>
          <a:xfrm>
            <a:off x="1367942" y="2295144"/>
            <a:ext cx="153619" cy="153619"/>
          </a:xfrm>
          <a:prstGeom prst="ellipse">
            <a:avLst/>
          </a:prstGeom>
          <a:solidFill>
            <a:srgbClr val="84998A"/>
          </a:solidFill>
          <a:ln>
            <a:noFill/>
          </a:ln>
        </p:spPr>
        <p:txBody>
          <a:bodyPr/>
          <a:p/>
        </p:txBody>
      </p:sp>
      <p:sp>
        <p:nvSpPr>
          <p:cNvPr id="33" name="Icon 33"/>
          <p:cNvSpPr/>
          <p:nvPr/>
        </p:nvSpPr>
        <p:spPr>
          <a:xfrm>
            <a:off x="1316736" y="2467966"/>
            <a:ext cx="256032" cy="192024"/>
          </a:xfrm>
          <a:prstGeom prst="roundRect">
            <a:avLst>
              <a:gd name="adj" fmla="val 45000"/>
            </a:avLst>
          </a:prstGeom>
          <a:solidFill>
            <a:srgbClr val="84998A"/>
          </a:solidFill>
          <a:ln>
            <a:noFill/>
          </a:ln>
        </p:spPr>
        <p:txBody>
          <a:bodyPr/>
          <a:p/>
        </p:txBody>
      </p:sp>
      <p:sp>
        <p:nvSpPr>
          <p:cNvPr id="34" name="Icon 34"/>
          <p:cNvSpPr/>
          <p:nvPr/>
        </p:nvSpPr>
        <p:spPr>
          <a:xfrm>
            <a:off x="1770278" y="2295144"/>
            <a:ext cx="153619" cy="153619"/>
          </a:xfrm>
          <a:prstGeom prst="ellipse">
            <a:avLst/>
          </a:prstGeom>
          <a:solidFill>
            <a:srgbClr val="84998A"/>
          </a:solidFill>
          <a:ln>
            <a:noFill/>
          </a:ln>
        </p:spPr>
        <p:txBody>
          <a:bodyPr/>
          <a:p/>
        </p:txBody>
      </p:sp>
      <p:sp>
        <p:nvSpPr>
          <p:cNvPr id="35" name="Icon 35"/>
          <p:cNvSpPr/>
          <p:nvPr/>
        </p:nvSpPr>
        <p:spPr>
          <a:xfrm>
            <a:off x="1719072" y="2467966"/>
            <a:ext cx="256032" cy="192024"/>
          </a:xfrm>
          <a:prstGeom prst="roundRect">
            <a:avLst>
              <a:gd name="adj" fmla="val 45000"/>
            </a:avLst>
          </a:prstGeom>
          <a:solidFill>
            <a:srgbClr val="84998A"/>
          </a:solidFill>
          <a:ln>
            <a:noFill/>
          </a:ln>
        </p:spPr>
        <p:txBody>
          <a:bodyPr/>
          <a:p/>
        </p:txBody>
      </p:sp>
      <p:sp>
        <p:nvSpPr>
          <p:cNvPr id="36" name="Icon 36"/>
          <p:cNvSpPr/>
          <p:nvPr/>
        </p:nvSpPr>
        <p:spPr>
          <a:xfrm>
            <a:off x="1552651" y="2226564"/>
            <a:ext cx="186538" cy="186538"/>
          </a:xfrm>
          <a:prstGeom prst="ellipse">
            <a:avLst/>
          </a:prstGeom>
          <a:solidFill>
            <a:srgbClr val="465246"/>
          </a:solidFill>
          <a:ln>
            <a:noFill/>
          </a:ln>
        </p:spPr>
        <p:txBody>
          <a:bodyPr/>
          <a:p/>
        </p:txBody>
      </p:sp>
      <p:sp>
        <p:nvSpPr>
          <p:cNvPr id="37" name="Icon 37"/>
          <p:cNvSpPr/>
          <p:nvPr/>
        </p:nvSpPr>
        <p:spPr>
          <a:xfrm>
            <a:off x="1490472" y="2436419"/>
            <a:ext cx="310896" cy="233172"/>
          </a:xfrm>
          <a:prstGeom prst="roundRect">
            <a:avLst>
              <a:gd name="adj" fmla="val 45000"/>
            </a:avLst>
          </a:prstGeom>
          <a:solidFill>
            <a:srgbClr val="465246"/>
          </a:solidFill>
          <a:ln>
            <a:noFill/>
          </a:ln>
        </p:spPr>
        <p:txBody>
          <a:bodyPr/>
          <a:p/>
        </p:txBody>
      </p:sp>
      <p:sp>
        <p:nvSpPr>
          <p:cNvPr id="38" name="Icon 38"/>
          <p:cNvSpPr/>
          <p:nvPr/>
        </p:nvSpPr>
        <p:spPr>
          <a:xfrm>
            <a:off x="4370832" y="2185416"/>
            <a:ext cx="402336" cy="530352"/>
          </a:xfrm>
          <a:prstGeom prst="roundRect">
            <a:avLst>
              <a:gd name="adj" fmla="val 10000"/>
            </a:avLst>
          </a:prstGeom>
          <a:solidFill>
            <a:srgbClr val="BBA27E"/>
          </a:solidFill>
          <a:ln>
            <a:noFill/>
          </a:ln>
        </p:spPr>
        <p:txBody>
          <a:bodyPr/>
          <a:p/>
        </p:txBody>
      </p:sp>
      <p:sp>
        <p:nvSpPr>
          <p:cNvPr id="39" name="Icon 39"/>
          <p:cNvSpPr/>
          <p:nvPr/>
        </p:nvSpPr>
        <p:spPr>
          <a:xfrm>
            <a:off x="4480560" y="2130552"/>
            <a:ext cx="182880" cy="91440"/>
          </a:xfrm>
          <a:prstGeom prst="roundRect">
            <a:avLst>
              <a:gd name="adj" fmla="val 40000"/>
            </a:avLst>
          </a:prstGeom>
          <a:solidFill>
            <a:srgbClr val="465246"/>
          </a:solidFill>
          <a:ln>
            <a:noFill/>
          </a:ln>
        </p:spPr>
        <p:txBody>
          <a:bodyPr/>
          <a:p/>
        </p:txBody>
      </p:sp>
      <p:sp>
        <p:nvSpPr>
          <p:cNvPr id="40" name="Icon 40"/>
          <p:cNvSpPr/>
          <p:nvPr/>
        </p:nvSpPr>
        <p:spPr>
          <a:xfrm>
            <a:off x="4416552" y="2304288"/>
            <a:ext cx="310896" cy="310896"/>
          </a:xfrm>
          <a:custGeom>
            <a:avLst/>
            <a:gdLst/>
            <a:ahLst/>
            <a:cxnLst/>
            <a:rect l="0" t="0" r="r" b="b"/>
            <a:pathLst>
              <a:path w="100" h="100" fill="none">
                <a:moveTo>
                  <a:pt x="18" y="52"/>
                </a:moveTo>
                <a:lnTo>
                  <a:pt x="40" y="72"/>
                </a:lnTo>
                <a:lnTo>
                  <a:pt x="82" y="28"/>
                </a:lnTo>
              </a:path>
            </a:pathLst>
          </a:custGeom>
          <a:noFill/>
          <a:ln w="31750" cap="rnd">
            <a:solidFill>
              <a:srgbClr val="FFFFFF"/>
            </a:solidFill>
            <a:round/>
          </a:ln>
        </p:spPr>
        <p:txBody>
          <a:bodyPr/>
          <a:p/>
        </p:txBody>
      </p:sp>
      <p:sp>
        <p:nvSpPr>
          <p:cNvPr id="41" name="Icon 41"/>
          <p:cNvSpPr/>
          <p:nvPr/>
        </p:nvSpPr>
        <p:spPr>
          <a:xfrm>
            <a:off x="7223760" y="2130552"/>
            <a:ext cx="548640" cy="182880"/>
          </a:xfrm>
          <a:prstGeom prst="triangle">
            <a:avLst/>
          </a:prstGeom>
          <a:solidFill>
            <a:srgbClr val="465246"/>
          </a:solidFill>
          <a:ln>
            <a:noFill/>
          </a:ln>
        </p:spPr>
        <p:txBody>
          <a:bodyPr/>
          <a:p/>
        </p:txBody>
      </p:sp>
      <p:sp>
        <p:nvSpPr>
          <p:cNvPr id="42" name="Icon 42"/>
          <p:cNvSpPr/>
          <p:nvPr/>
        </p:nvSpPr>
        <p:spPr>
          <a:xfrm>
            <a:off x="7296912" y="2340864"/>
            <a:ext cx="91440" cy="292608"/>
          </a:xfrm>
          <a:prstGeom prst="rect">
            <a:avLst/>
          </a:prstGeom>
          <a:solidFill>
            <a:srgbClr val="465246"/>
          </a:solidFill>
          <a:ln>
            <a:noFill/>
          </a:ln>
        </p:spPr>
        <p:txBody>
          <a:bodyPr/>
          <a:p/>
        </p:txBody>
      </p:sp>
      <p:sp>
        <p:nvSpPr>
          <p:cNvPr id="43" name="Icon 43"/>
          <p:cNvSpPr/>
          <p:nvPr/>
        </p:nvSpPr>
        <p:spPr>
          <a:xfrm>
            <a:off x="7452360" y="2340864"/>
            <a:ext cx="91440" cy="292608"/>
          </a:xfrm>
          <a:prstGeom prst="rect">
            <a:avLst/>
          </a:prstGeom>
          <a:solidFill>
            <a:srgbClr val="465246"/>
          </a:solidFill>
          <a:ln>
            <a:noFill/>
          </a:ln>
        </p:spPr>
        <p:txBody>
          <a:bodyPr/>
          <a:p/>
        </p:txBody>
      </p:sp>
      <p:sp>
        <p:nvSpPr>
          <p:cNvPr id="44" name="Icon 44"/>
          <p:cNvSpPr/>
          <p:nvPr/>
        </p:nvSpPr>
        <p:spPr>
          <a:xfrm>
            <a:off x="7607808" y="2340864"/>
            <a:ext cx="91440" cy="292608"/>
          </a:xfrm>
          <a:prstGeom prst="rect">
            <a:avLst/>
          </a:prstGeom>
          <a:solidFill>
            <a:srgbClr val="465246"/>
          </a:solidFill>
          <a:ln>
            <a:noFill/>
          </a:ln>
        </p:spPr>
        <p:txBody>
          <a:bodyPr/>
          <a:p/>
        </p:txBody>
      </p:sp>
      <p:sp>
        <p:nvSpPr>
          <p:cNvPr id="45" name="Icon 45"/>
          <p:cNvSpPr/>
          <p:nvPr/>
        </p:nvSpPr>
        <p:spPr>
          <a:xfrm>
            <a:off x="7223760" y="2651760"/>
            <a:ext cx="548640" cy="73152"/>
          </a:xfrm>
          <a:prstGeom prst="rect">
            <a:avLst/>
          </a:prstGeom>
          <a:solidFill>
            <a:srgbClr val="465246"/>
          </a:solidFill>
          <a:ln>
            <a:noFill/>
          </a:ln>
        </p:spPr>
        <p:txBody>
          <a:bodyPr/>
          <a:p/>
        </p:txBody>
      </p:sp>
      <p:sp>
        <p:nvSpPr>
          <p:cNvPr id="46" name="Clone 46"/>
          <p:cNvSpPr/>
          <p:nvPr/>
        </p:nvSpPr>
        <p:spPr>
          <a:xfrm>
            <a:off x="457200" y="4572000"/>
            <a:ext cx="8138160" cy="329184"/>
          </a:xfrm>
          <a:prstGeom prst="rect">
            <a:avLst/>
          </a:prstGeom>
          <a:noFill/>
          <a:ln/>
        </p:spPr>
        <p:txBody>
          <a:bodyPr wrap="square" lIns="68580" tIns="34290" rIns="68580" bIns="34290" rtlCol="0" anchor="t"/>
          <a:lstStyle/>
          <a:p>
            <a:pPr algn="l" indent="0" marL="0">
              <a:lnSpc>
                <a:spcPct val="100000"/>
              </a:lnSpc>
              <a:buNone/>
            </a:pPr>
            <a:r>
              <a:rPr lang="en-US" sz="1150" dirty="0" b="1">
                <a:solidFill>
                  <a:srgbClr val="E9D5B5"/>
                </a:solidFill>
                <a:latin typeface="Plus Jakarta Sans" pitchFamily="34" charset="0"/>
                <a:ea typeface="Plus Jakarta Sans" pitchFamily="34" charset="-122"/>
                <a:cs typeface="Plus Jakarta Sans" pitchFamily="34" charset="-120"/>
              </a:rPr>
              <a:t>Once the board approves, the provider is appointed to the medical staff with their approved privileges.</a:t>
            </a:r>
            <a:endParaRPr lang="en-US" sz="11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6">
    <p:bg>
      <p:bgPr>
        <a:solidFill>
          <a:srgbClr val="EAD7BB"/>
        </a:solidFill>
      </p:bgPr>
    </p:bg>
    <p:spTree>
      <p:nvGrpSpPr>
        <p:cNvPr id="1" name=""/>
        <p:cNvGrpSpPr/>
        <p:nvPr/>
      </p:nvGrpSpPr>
      <p:grpSpPr>
        <a:xfrm>
          <a:off x="0" y="0"/>
          <a:ext cx="0" cy="0"/>
          <a:chOff x="0" y="0"/>
          <a:chExt cx="0" cy="0"/>
        </a:xfrm>
      </p:grpSpPr>
      <p:sp>
        <p:nvSpPr>
          <p:cNvPr id="2" name="Text 0"/>
          <p:cNvSpPr/>
          <p:nvPr/>
        </p:nvSpPr>
        <p:spPr>
          <a:xfrm>
            <a:off x="4008730" y="513893"/>
            <a:ext cx="4343400" cy="1315822"/>
          </a:xfrm>
          <a:prstGeom prst="rect">
            <a:avLst/>
          </a:prstGeom>
          <a:noFill/>
          <a:ln/>
        </p:spPr>
        <p:txBody>
          <a:bodyPr wrap="square" lIns="68580" tIns="34290" rIns="68580" bIns="34290" rtlCol="0" anchor="t"/>
          <a:lstStyle/>
          <a:p>
            <a:pPr algn="l" indent="0" marL="0">
              <a:buNone/>
            </a:pPr>
            <a:r>
              <a:rPr lang="en-US" sz="2700" b="1" dirty="0">
                <a:solidFill>
                  <a:srgbClr val="3F3F3F"/>
                </a:solidFill>
                <a:latin typeface="Plus Jakarta Sans" pitchFamily="34" charset="0"/>
                <a:ea typeface="Plus Jakarta Sans" pitchFamily="34" charset="-122"/>
                <a:cs typeface="Plus Jakarta Sans" pitchFamily="34" charset="-120"/>
              </a:rPr>
              <a:t>Timeline &amp;</a:t>
            </a:r>
            <a:endParaRPr lang="en-US" sz="2700" dirty="0"/>
          </a:p>
          <a:p>
            <a:pPr algn="l" indent="0" marL="0">
              <a:buNone/>
            </a:pPr>
            <a:r>
              <a:rPr lang="en-US" sz="2700" b="1" dirty="0">
                <a:solidFill>
                  <a:srgbClr val="3F3F3F"/>
                </a:solidFill>
                <a:latin typeface="Plus Jakarta Sans" pitchFamily="34" charset="0"/>
                <a:ea typeface="Plus Jakarta Sans" pitchFamily="34" charset="-122"/>
                <a:cs typeface="Plus Jakarta Sans" pitchFamily="34" charset="-120"/>
              </a:rPr>
              <a:t>the 180-day rule</a:t>
            </a:r>
            <a:endParaRPr lang="en-US" sz="2700" dirty="0"/>
          </a:p>
        </p:txBody>
      </p:sp>
      <p:sp>
        <p:nvSpPr>
          <p:cNvPr id="4" name="Text 2"/>
          <p:cNvSpPr/>
          <p:nvPr/>
        </p:nvSpPr>
        <p:spPr>
          <a:xfrm>
            <a:off x="6152998" y="2377440"/>
            <a:ext cx="2542032" cy="411480"/>
          </a:xfrm>
          <a:prstGeom prst="rect">
            <a:avLst/>
          </a:prstGeom>
          <a:noFill/>
          <a:ln/>
        </p:spPr>
        <p:txBody>
          <a:bodyPr wrap="square" lIns="68580" tIns="34290" rIns="68580" bIns="34290" rtlCol="0" anchor="t"/>
          <a:lstStyle/>
          <a:p>
            <a:pPr algn="l" indent="0" marL="0">
              <a:lnSpc>
                <a:spcPct val="130000"/>
              </a:lnSpc>
              <a:buNone/>
            </a:pPr>
            <a:r>
              <a:rPr lang="en-US" sz="1350" b="1" dirty="0">
                <a:solidFill>
                  <a:srgbClr val="3F3F3F"/>
                </a:solidFill>
                <a:latin typeface="Plus Jakarta Sans" pitchFamily="34" charset="0"/>
                <a:ea typeface="Plus Jakarta Sans" pitchFamily="34" charset="-122"/>
                <a:cs typeface="Plus Jakarta Sans" pitchFamily="34" charset="-120"/>
              </a:rPr>
              <a:t>Verifications must be fresh.</a:t>
            </a:r>
            <a:endParaRPr lang="en-US" sz="1350" dirty="0"/>
          </a:p>
        </p:txBody>
      </p:sp>
      <p:sp>
        <p:nvSpPr>
          <p:cNvPr id="5" name="Text 3"/>
          <p:cNvSpPr/>
          <p:nvPr/>
        </p:nvSpPr>
        <p:spPr>
          <a:xfrm>
            <a:off x="6163056" y="2834640"/>
            <a:ext cx="2468880" cy="1920240"/>
          </a:xfrm>
          <a:prstGeom prst="rect">
            <a:avLst/>
          </a:prstGeom>
          <a:noFill/>
          <a:ln/>
        </p:spPr>
        <p:txBody>
          <a:bodyPr wrap="square" lIns="68580" tIns="34290" rIns="68580" bIns="34290" rtlCol="0" anchor="t"/>
          <a:lstStyle/>
          <a:p>
            <a:pPr algn="l" indent="0" marL="0">
              <a:lnSpc>
                <a:spcPct val="120000"/>
              </a:lnSpc>
              <a:spcAft>
                <a:spcPts val="600"/>
              </a:spcAft>
              <a:buNone/>
            </a:pPr>
            <a:r>
              <a:rPr lang="en-US" sz="1050" dirty="0">
                <a:solidFill>
                  <a:srgbClr val="3F3F3F"/>
                </a:solidFill>
                <a:latin typeface="Plus Jakarta Sans" pitchFamily="34" charset="0"/>
                <a:ea typeface="Plus Jakarta Sans" pitchFamily="34" charset="-122"/>
                <a:cs typeface="Plus Jakarta Sans" pitchFamily="34" charset="-120"/>
              </a:rPr>
              <a:t>Most accreditation standards expect them to be no more than about 180 days old when the committee makes its decision.</a:t>
            </a:r>
            <a:endParaRPr lang="en-US" sz="1050" dirty="0"/>
          </a:p>
          <a:p>
            <a:pPr algn="l" indent="0" marL="0">
              <a:lnSpc>
                <a:spcPct val="120000"/>
              </a:lnSpc>
              <a:spcAft>
                <a:spcPts val="600"/>
              </a:spcAft>
              <a:buNone/>
            </a:pPr>
            <a:r>
              <a:rPr lang="en-US" sz="1050" dirty="0">
                <a:solidFill>
                  <a:srgbClr val="3F3F3F"/>
                </a:solidFill>
                <a:latin typeface="Plus Jakarta Sans" pitchFamily="34" charset="0"/>
                <a:ea typeface="Plus Jakarta Sans" pitchFamily="34" charset="-122"/>
                <a:cs typeface="Plus Jakarta Sans" pitchFamily="34" charset="-120"/>
              </a:rPr>
              <a:t>If a file sits too long, some checks have to be redone, so moving files promptly matters.</a:t>
            </a:r>
            <a:endParaRPr lang="en-US" sz="1050" dirty="0"/>
          </a:p>
        </p:txBody>
      </p:sp>
      <p:sp>
        <p:nvSpPr>
          <p:cNvPr id="6" name="Shape 4"/>
          <p:cNvSpPr/>
          <p:nvPr/>
        </p:nvSpPr>
        <p:spPr>
          <a:xfrm>
            <a:off x="0" y="0"/>
            <a:ext cx="3543300" cy="3567989"/>
          </a:xfrm>
          <a:prstGeom prst="rect">
            <a:avLst/>
          </a:prstGeom>
          <a:solidFill>
            <a:srgbClr val="84998A"/>
          </a:solidFill>
          <a:ln/>
        </p:spPr>
        <p:txBody>
          <a:bodyPr/>
          <a:p/>
        </p:txBody>
      </p:sp>
      <p:sp>
        <p:nvSpPr>
          <p:cNvPr id="14" name="Shape 12"/>
          <p:cNvSpPr/>
          <p:nvPr/>
        </p:nvSpPr>
        <p:spPr>
          <a:xfrm>
            <a:off x="2905963" y="2130552"/>
            <a:ext cx="3012948" cy="3012948"/>
          </a:xfrm>
          <a:prstGeom prst="rect">
            <a:avLst/>
          </a:prstGeom>
          <a:solidFill>
            <a:srgbClr val="465246"/>
          </a:solidFill>
          <a:ln/>
        </p:spPr>
        <p:txBody>
          <a:bodyPr/>
          <a:p/>
        </p:txBody>
      </p:sp>
      <p:sp>
        <p:nvSpPr>
          <p:cNvPr id="25"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445247"/>
                </a:solidFill>
                <a:latin typeface="Plus Jakarta Sans"/>
                <a:ea typeface="Plus Jakarta Sans"/>
                <a:cs typeface="Plus Jakarta Sans"/>
              </a:defRPr>
            </a:lvl1pPr>
          </a:lstStyle>
          <a:p>
            <a:pPr algn="l"/>
            <a:fld id="{F7021451-1387-4CA6-816F-3879F97B5CBC}" type="slidenum">
              <a:rPr b="0" lang="en-US"/>
              <a:t>16</a:t>
            </a:fld>
            <a:endParaRPr lang="en-US"/>
          </a:p>
        </p:txBody>
      </p:sp>
      <p:sp>
        <p:nvSpPr>
          <p:cNvPr id="26" name="Icon 26"/>
          <p:cNvSpPr/>
          <p:nvPr/>
        </p:nvSpPr>
        <p:spPr>
          <a:xfrm>
            <a:off x="868680" y="868680"/>
            <a:ext cx="1371600" cy="1234440"/>
          </a:xfrm>
          <a:prstGeom prst="roundRect">
            <a:avLst>
              <a:gd name="adj" fmla="val 8000"/>
            </a:avLst>
          </a:prstGeom>
          <a:solidFill>
            <a:srgbClr val="F2F2F2"/>
          </a:solidFill>
          <a:ln>
            <a:noFill/>
          </a:ln>
        </p:spPr>
        <p:txBody>
          <a:bodyPr/>
          <a:p/>
        </p:txBody>
      </p:sp>
      <p:sp>
        <p:nvSpPr>
          <p:cNvPr id="27" name="Icon 27"/>
          <p:cNvSpPr/>
          <p:nvPr/>
        </p:nvSpPr>
        <p:spPr>
          <a:xfrm>
            <a:off x="868680" y="868680"/>
            <a:ext cx="1371600" cy="292608"/>
          </a:xfrm>
          <a:prstGeom prst="rect">
            <a:avLst/>
          </a:prstGeom>
          <a:solidFill>
            <a:srgbClr val="9C7B4F"/>
          </a:solidFill>
          <a:ln>
            <a:noFill/>
          </a:ln>
        </p:spPr>
        <p:txBody>
          <a:bodyPr/>
          <a:p/>
        </p:txBody>
      </p:sp>
      <p:sp>
        <p:nvSpPr>
          <p:cNvPr id="28" name="Icon 28"/>
          <p:cNvSpPr/>
          <p:nvPr/>
        </p:nvSpPr>
        <p:spPr>
          <a:xfrm>
            <a:off x="1143000" y="749808"/>
            <a:ext cx="91440" cy="228600"/>
          </a:xfrm>
          <a:prstGeom prst="roundRect">
            <a:avLst>
              <a:gd name="adj" fmla="val 50000"/>
            </a:avLst>
          </a:prstGeom>
          <a:solidFill>
            <a:srgbClr val="465246"/>
          </a:solidFill>
          <a:ln>
            <a:noFill/>
          </a:ln>
        </p:spPr>
        <p:txBody>
          <a:bodyPr/>
          <a:p/>
        </p:txBody>
      </p:sp>
      <p:sp>
        <p:nvSpPr>
          <p:cNvPr id="29" name="Icon 29"/>
          <p:cNvSpPr/>
          <p:nvPr/>
        </p:nvSpPr>
        <p:spPr>
          <a:xfrm>
            <a:off x="1856232" y="749808"/>
            <a:ext cx="91440" cy="228600"/>
          </a:xfrm>
          <a:prstGeom prst="roundRect">
            <a:avLst>
              <a:gd name="adj" fmla="val 50000"/>
            </a:avLst>
          </a:prstGeom>
          <a:solidFill>
            <a:srgbClr val="465246"/>
          </a:solidFill>
          <a:ln>
            <a:noFill/>
          </a:ln>
        </p:spPr>
        <p:txBody>
          <a:bodyPr/>
          <a:p/>
        </p:txBody>
      </p:sp>
      <p:sp>
        <p:nvSpPr>
          <p:cNvPr id="30" name="Icon 30"/>
          <p:cNvSpPr/>
          <p:nvPr/>
        </p:nvSpPr>
        <p:spPr>
          <a:xfrm>
            <a:off x="1005840" y="1325880"/>
            <a:ext cx="182880" cy="164592"/>
          </a:xfrm>
          <a:prstGeom prst="rect">
            <a:avLst/>
          </a:prstGeom>
          <a:solidFill>
            <a:srgbClr val="BBA27E"/>
          </a:solidFill>
          <a:ln>
            <a:noFill/>
          </a:ln>
        </p:spPr>
        <p:txBody>
          <a:bodyPr/>
          <a:p/>
        </p:txBody>
      </p:sp>
      <p:sp>
        <p:nvSpPr>
          <p:cNvPr id="31" name="Icon 31"/>
          <p:cNvSpPr/>
          <p:nvPr/>
        </p:nvSpPr>
        <p:spPr>
          <a:xfrm>
            <a:off x="1298448" y="1325880"/>
            <a:ext cx="182880" cy="164592"/>
          </a:xfrm>
          <a:prstGeom prst="rect">
            <a:avLst/>
          </a:prstGeom>
          <a:solidFill>
            <a:srgbClr val="BBA27E"/>
          </a:solidFill>
          <a:ln>
            <a:noFill/>
          </a:ln>
        </p:spPr>
        <p:txBody>
          <a:bodyPr/>
          <a:p/>
        </p:txBody>
      </p:sp>
      <p:sp>
        <p:nvSpPr>
          <p:cNvPr id="32" name="Icon 32"/>
          <p:cNvSpPr/>
          <p:nvPr/>
        </p:nvSpPr>
        <p:spPr>
          <a:xfrm>
            <a:off x="1591056" y="1325880"/>
            <a:ext cx="182880" cy="164592"/>
          </a:xfrm>
          <a:prstGeom prst="rect">
            <a:avLst/>
          </a:prstGeom>
          <a:solidFill>
            <a:srgbClr val="BBA27E"/>
          </a:solidFill>
          <a:ln>
            <a:noFill/>
          </a:ln>
        </p:spPr>
        <p:txBody>
          <a:bodyPr/>
          <a:p/>
        </p:txBody>
      </p:sp>
      <p:sp>
        <p:nvSpPr>
          <p:cNvPr id="33" name="Icon 33"/>
          <p:cNvSpPr/>
          <p:nvPr/>
        </p:nvSpPr>
        <p:spPr>
          <a:xfrm>
            <a:off x="1883664" y="1325880"/>
            <a:ext cx="182880" cy="164592"/>
          </a:xfrm>
          <a:prstGeom prst="rect">
            <a:avLst/>
          </a:prstGeom>
          <a:solidFill>
            <a:srgbClr val="BBA27E"/>
          </a:solidFill>
          <a:ln>
            <a:noFill/>
          </a:ln>
        </p:spPr>
        <p:txBody>
          <a:bodyPr/>
          <a:p/>
        </p:txBody>
      </p:sp>
      <p:sp>
        <p:nvSpPr>
          <p:cNvPr id="34" name="Icon 34"/>
          <p:cNvSpPr/>
          <p:nvPr/>
        </p:nvSpPr>
        <p:spPr>
          <a:xfrm>
            <a:off x="1005840" y="1600200"/>
            <a:ext cx="182880" cy="164592"/>
          </a:xfrm>
          <a:prstGeom prst="rect">
            <a:avLst/>
          </a:prstGeom>
          <a:solidFill>
            <a:srgbClr val="BBA27E"/>
          </a:solidFill>
          <a:ln>
            <a:noFill/>
          </a:ln>
        </p:spPr>
        <p:txBody>
          <a:bodyPr/>
          <a:p/>
        </p:txBody>
      </p:sp>
      <p:sp>
        <p:nvSpPr>
          <p:cNvPr id="35" name="Icon 35"/>
          <p:cNvSpPr/>
          <p:nvPr/>
        </p:nvSpPr>
        <p:spPr>
          <a:xfrm>
            <a:off x="1298448" y="1600200"/>
            <a:ext cx="182880" cy="164592"/>
          </a:xfrm>
          <a:prstGeom prst="rect">
            <a:avLst/>
          </a:prstGeom>
          <a:solidFill>
            <a:srgbClr val="BBA27E"/>
          </a:solidFill>
          <a:ln>
            <a:noFill/>
          </a:ln>
        </p:spPr>
        <p:txBody>
          <a:bodyPr/>
          <a:p/>
        </p:txBody>
      </p:sp>
      <p:sp>
        <p:nvSpPr>
          <p:cNvPr id="36" name="Icon 36"/>
          <p:cNvSpPr/>
          <p:nvPr/>
        </p:nvSpPr>
        <p:spPr>
          <a:xfrm>
            <a:off x="1591056" y="1600200"/>
            <a:ext cx="182880" cy="164592"/>
          </a:xfrm>
          <a:prstGeom prst="rect">
            <a:avLst/>
          </a:prstGeom>
          <a:solidFill>
            <a:srgbClr val="BBA27E"/>
          </a:solidFill>
          <a:ln>
            <a:noFill/>
          </a:ln>
        </p:spPr>
        <p:txBody>
          <a:bodyPr/>
          <a:p/>
        </p:txBody>
      </p:sp>
      <p:sp>
        <p:nvSpPr>
          <p:cNvPr id="37" name="Icon 37"/>
          <p:cNvSpPr/>
          <p:nvPr/>
        </p:nvSpPr>
        <p:spPr>
          <a:xfrm>
            <a:off x="1883664" y="1600200"/>
            <a:ext cx="182880" cy="164592"/>
          </a:xfrm>
          <a:prstGeom prst="rect">
            <a:avLst/>
          </a:prstGeom>
          <a:solidFill>
            <a:srgbClr val="84998A"/>
          </a:solidFill>
          <a:ln>
            <a:noFill/>
          </a:ln>
        </p:spPr>
        <p:txBody>
          <a:bodyPr/>
          <a:p/>
        </p:txBody>
      </p:sp>
      <p:sp>
        <p:nvSpPr>
          <p:cNvPr id="38" name="Icon 38"/>
          <p:cNvSpPr/>
          <p:nvPr/>
        </p:nvSpPr>
        <p:spPr>
          <a:xfrm>
            <a:off x="1965960" y="1783080"/>
            <a:ext cx="502920" cy="502920"/>
          </a:xfrm>
          <a:prstGeom prst="ellipse">
            <a:avLst/>
          </a:prstGeom>
          <a:solidFill>
            <a:srgbClr val="465246"/>
          </a:solidFill>
          <a:ln>
            <a:noFill/>
          </a:ln>
        </p:spPr>
        <p:txBody>
          <a:bodyPr/>
          <a:p/>
        </p:txBody>
      </p:sp>
      <p:sp>
        <p:nvSpPr>
          <p:cNvPr id="39" name="Icon 39"/>
          <p:cNvSpPr/>
          <p:nvPr/>
        </p:nvSpPr>
        <p:spPr>
          <a:xfrm>
            <a:off x="2011680" y="1828800"/>
            <a:ext cx="411480" cy="411480"/>
          </a:xfrm>
          <a:custGeom>
            <a:avLst/>
            <a:gdLst/>
            <a:ahLst/>
            <a:cxnLst/>
            <a:rect l="0" t="0" r="r" b="b"/>
            <a:pathLst>
              <a:path w="100" h="100" fill="none">
                <a:moveTo>
                  <a:pt x="18" y="52"/>
                </a:moveTo>
                <a:lnTo>
                  <a:pt x="40" y="72"/>
                </a:lnTo>
                <a:lnTo>
                  <a:pt x="82" y="28"/>
                </a:lnTo>
              </a:path>
            </a:pathLst>
          </a:custGeom>
          <a:noFill/>
          <a:ln w="31750" cap="rnd">
            <a:solidFill>
              <a:srgbClr val="FFFFFF"/>
            </a:solidFill>
            <a:round/>
          </a:ln>
        </p:spPr>
        <p:txBody>
          <a:bodyPr/>
          <a:p/>
        </p:txBody>
      </p:sp>
      <p:sp>
        <p:nvSpPr>
          <p:cNvPr id="40" name="Clone 40"/>
          <p:cNvSpPr/>
          <p:nvPr/>
        </p:nvSpPr>
        <p:spPr>
          <a:xfrm>
            <a:off x="2971800" y="2514600"/>
            <a:ext cx="2880360" cy="1097280"/>
          </a:xfrm>
          <a:prstGeom prst="rect">
            <a:avLst/>
          </a:prstGeom>
          <a:noFill/>
          <a:ln/>
        </p:spPr>
        <p:txBody>
          <a:bodyPr wrap="square" lIns="68580" tIns="34290" rIns="68580" bIns="34290" rtlCol="0" anchor="ctr"/>
          <a:lstStyle/>
          <a:p>
            <a:pPr algn="ctr" indent="0" marL="0">
              <a:buNone/>
            </a:pPr>
            <a:r>
              <a:rPr lang="en-US" sz="7200" b="1" dirty="0">
                <a:solidFill>
                  <a:srgbClr val="FFFFFF"/>
                </a:solidFill>
                <a:latin typeface="Plus Jakarta Sans" pitchFamily="34" charset="0"/>
                <a:ea typeface="Plus Jakarta Sans" pitchFamily="34" charset="-122"/>
                <a:cs typeface="Plus Jakarta Sans" pitchFamily="34" charset="-120"/>
              </a:rPr>
              <a:t>180</a:t>
            </a:r>
            <a:endParaRPr lang="en-US" sz="7200" dirty="0"/>
          </a:p>
        </p:txBody>
      </p:sp>
      <p:sp>
        <p:nvSpPr>
          <p:cNvPr id="41" name="Clone 41"/>
          <p:cNvSpPr/>
          <p:nvPr/>
        </p:nvSpPr>
        <p:spPr>
          <a:xfrm>
            <a:off x="2971800" y="3611880"/>
            <a:ext cx="2880360" cy="411480"/>
          </a:xfrm>
          <a:prstGeom prst="rect">
            <a:avLst/>
          </a:prstGeom>
          <a:noFill/>
          <a:ln/>
        </p:spPr>
        <p:txBody>
          <a:bodyPr wrap="square" lIns="68580" tIns="34290" rIns="68580" bIns="34290" rtlCol="0" anchor="t"/>
          <a:lstStyle/>
          <a:p>
            <a:pPr algn="ctr" indent="0" marL="0">
              <a:lnSpc>
                <a:spcPct val="130000"/>
              </a:lnSpc>
              <a:buNone/>
            </a:pPr>
            <a:r>
              <a:rPr lang="en-US" sz="2200" b="1" dirty="0">
                <a:solidFill>
                  <a:srgbClr val="BBA27E"/>
                </a:solidFill>
                <a:latin typeface="Plus Jakarta Sans" pitchFamily="34" charset="0"/>
                <a:ea typeface="Plus Jakarta Sans" pitchFamily="34" charset="-122"/>
                <a:cs typeface="Plus Jakarta Sans" pitchFamily="34" charset="-120"/>
              </a:rPr>
              <a:t>days</a:t>
            </a:r>
            <a:endParaRPr lang="en-US" sz="2200" dirty="0"/>
          </a:p>
        </p:txBody>
      </p:sp>
      <p:sp>
        <p:nvSpPr>
          <p:cNvPr id="42" name="Clone 42"/>
          <p:cNvSpPr/>
          <p:nvPr/>
        </p:nvSpPr>
        <p:spPr>
          <a:xfrm>
            <a:off x="3154680" y="4160520"/>
            <a:ext cx="2514600" cy="685800"/>
          </a:xfrm>
          <a:prstGeom prst="rect">
            <a:avLst/>
          </a:prstGeom>
          <a:noFill/>
          <a:ln/>
        </p:spPr>
        <p:txBody>
          <a:bodyPr wrap="square" lIns="68580" tIns="34290" rIns="68580" bIns="34290" rtlCol="0" anchor="t"/>
          <a:lstStyle/>
          <a:p>
            <a:pPr algn="ctr" indent="0" marL="0">
              <a:lnSpc>
                <a:spcPct val="115000"/>
              </a:lnSpc>
              <a:buNone/>
            </a:pPr>
            <a:r>
              <a:rPr lang="en-US" sz="1050" dirty="0">
                <a:solidFill>
                  <a:srgbClr val="F2F2F2"/>
                </a:solidFill>
                <a:latin typeface="Plus Jakarta Sans" pitchFamily="34" charset="0"/>
                <a:ea typeface="Plus Jakarta Sans" pitchFamily="34" charset="-122"/>
                <a:cs typeface="Plus Jakarta Sans" pitchFamily="34" charset="-120"/>
              </a:rPr>
              <a:t>Many hospitals set a target turnaround of 60 to 90 days.</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57200" y="3268980"/>
            <a:ext cx="562356" cy="562356"/>
          </a:xfrm>
          <a:prstGeom prst="ellipse">
            <a:avLst/>
          </a:prstGeom>
          <a:solidFill>
            <a:srgbClr val="EAD7BB"/>
          </a:solidFill>
          <a:ln/>
        </p:spPr>
        <p:txBody>
          <a:bodyPr/>
          <a:p/>
        </p:txBody>
      </p:sp>
      <p:sp>
        <p:nvSpPr>
          <p:cNvPr id="3" name="Shape 1"/>
          <p:cNvSpPr/>
          <p:nvPr/>
        </p:nvSpPr>
        <p:spPr>
          <a:xfrm rot="10800000">
            <a:off x="605333" y="3411791"/>
            <a:ext cx="266090" cy="276734"/>
          </a:xfrm>
          <a:prstGeom prst="heart">
            <a:avLst/>
          </a:prstGeom>
          <a:noFill/>
          <a:ln w="22913">
            <a:solidFill>
              <a:srgbClr val="445247"/>
            </a:solidFill>
            <a:prstDash val="solid"/>
          </a:ln>
        </p:spPr>
        <p:txBody>
          <a:bodyPr/>
          <a:p/>
        </p:txBody>
      </p:sp>
      <p:sp>
        <p:nvSpPr>
          <p:cNvPr id="4" name="Shape 2"/>
          <p:cNvSpPr/>
          <p:nvPr/>
        </p:nvSpPr>
        <p:spPr>
          <a:xfrm>
            <a:off x="605333" y="3651272"/>
            <a:ext cx="266090" cy="31931"/>
          </a:xfrm>
          <a:prstGeom prst="rect">
            <a:avLst/>
          </a:prstGeom>
          <a:solidFill>
            <a:srgbClr val="445247"/>
          </a:solidFill>
          <a:ln/>
        </p:spPr>
        <p:txBody>
          <a:bodyPr/>
          <a:p/>
        </p:txBody>
      </p:sp>
      <p:sp>
        <p:nvSpPr>
          <p:cNvPr id="5" name="Shape 3"/>
          <p:cNvSpPr/>
          <p:nvPr/>
        </p:nvSpPr>
        <p:spPr>
          <a:xfrm>
            <a:off x="632048" y="3555480"/>
            <a:ext cx="47683" cy="47683"/>
          </a:xfrm>
          <a:prstGeom prst="ellipse">
            <a:avLst/>
          </a:prstGeom>
          <a:solidFill>
            <a:srgbClr val="445247"/>
          </a:solidFill>
          <a:ln/>
        </p:spPr>
        <p:txBody>
          <a:bodyPr/>
          <a:p/>
        </p:txBody>
      </p:sp>
      <p:sp>
        <p:nvSpPr>
          <p:cNvPr id="6" name="Shape 4"/>
          <p:cNvSpPr/>
          <p:nvPr/>
        </p:nvSpPr>
        <p:spPr>
          <a:xfrm>
            <a:off x="613316" y="3611678"/>
            <a:ext cx="85149" cy="52792"/>
          </a:xfrm>
          <a:prstGeom prst="chord">
            <a:avLst>
              <a:gd name="adj1" fmla="val 10800000"/>
              <a:gd name="adj2" fmla="val 21600000"/>
            </a:avLst>
          </a:prstGeom>
          <a:solidFill>
            <a:srgbClr val="445247"/>
          </a:solidFill>
          <a:ln/>
        </p:spPr>
        <p:txBody>
          <a:bodyPr/>
          <a:p/>
        </p:txBody>
      </p:sp>
      <p:sp>
        <p:nvSpPr>
          <p:cNvPr id="7" name="Shape 5"/>
          <p:cNvSpPr/>
          <p:nvPr/>
        </p:nvSpPr>
        <p:spPr>
          <a:xfrm>
            <a:off x="797024" y="3555480"/>
            <a:ext cx="47683" cy="47683"/>
          </a:xfrm>
          <a:prstGeom prst="ellipse">
            <a:avLst/>
          </a:prstGeom>
          <a:solidFill>
            <a:srgbClr val="445247"/>
          </a:solidFill>
          <a:ln/>
        </p:spPr>
        <p:txBody>
          <a:bodyPr/>
          <a:p/>
        </p:txBody>
      </p:sp>
      <p:sp>
        <p:nvSpPr>
          <p:cNvPr id="8" name="Shape 6"/>
          <p:cNvSpPr/>
          <p:nvPr/>
        </p:nvSpPr>
        <p:spPr>
          <a:xfrm>
            <a:off x="778292" y="3611678"/>
            <a:ext cx="85149" cy="52792"/>
          </a:xfrm>
          <a:prstGeom prst="chord">
            <a:avLst>
              <a:gd name="adj1" fmla="val 10800000"/>
              <a:gd name="adj2" fmla="val 21600000"/>
            </a:avLst>
          </a:prstGeom>
          <a:solidFill>
            <a:srgbClr val="445247"/>
          </a:solidFill>
          <a:ln/>
        </p:spPr>
        <p:txBody>
          <a:bodyPr/>
          <a:p/>
        </p:txBody>
      </p:sp>
      <p:sp>
        <p:nvSpPr>
          <p:cNvPr id="9" name="Shape 7"/>
          <p:cNvSpPr/>
          <p:nvPr/>
        </p:nvSpPr>
        <p:spPr>
          <a:xfrm>
            <a:off x="707086" y="3534193"/>
            <a:ext cx="62584" cy="62584"/>
          </a:xfrm>
          <a:prstGeom prst="ellipse">
            <a:avLst/>
          </a:prstGeom>
          <a:solidFill>
            <a:srgbClr val="445247"/>
          </a:solidFill>
          <a:ln/>
        </p:spPr>
        <p:txBody>
          <a:bodyPr/>
          <a:p/>
        </p:txBody>
      </p:sp>
      <p:sp>
        <p:nvSpPr>
          <p:cNvPr id="10" name="Shape 8"/>
          <p:cNvSpPr/>
          <p:nvPr/>
        </p:nvSpPr>
        <p:spPr>
          <a:xfrm>
            <a:off x="682499" y="3607953"/>
            <a:ext cx="111758" cy="69290"/>
          </a:xfrm>
          <a:prstGeom prst="chord">
            <a:avLst>
              <a:gd name="adj1" fmla="val 10800000"/>
              <a:gd name="adj2" fmla="val 21600000"/>
            </a:avLst>
          </a:prstGeom>
          <a:solidFill>
            <a:srgbClr val="445247"/>
          </a:solidFill>
          <a:ln/>
        </p:spPr>
        <p:txBody>
          <a:bodyPr/>
          <a:p/>
        </p:txBody>
      </p:sp>
      <p:sp>
        <p:nvSpPr>
          <p:cNvPr id="11" name="Text 9"/>
          <p:cNvSpPr/>
          <p:nvPr/>
        </p:nvSpPr>
        <p:spPr>
          <a:xfrm>
            <a:off x="457200" y="533095"/>
            <a:ext cx="3931920" cy="900684"/>
          </a:xfrm>
          <a:prstGeom prst="rect">
            <a:avLst/>
          </a:prstGeom>
          <a:noFill/>
          <a:ln/>
        </p:spPr>
        <p:txBody>
          <a:bodyPr wrap="square" lIns="68580" tIns="34290" rIns="68580" bIns="34290" rtlCol="0" anchor="t"/>
          <a:lstStyle/>
          <a:p>
            <a:pPr algn="l" indent="0" marL="0">
              <a:buNone/>
            </a:pPr>
            <a:r>
              <a:rPr lang="en-US" sz="2600" b="1" dirty="0">
                <a:solidFill>
                  <a:srgbClr val="3F3F3F"/>
                </a:solidFill>
                <a:latin typeface="Plus Jakarta Sans" pitchFamily="34" charset="0"/>
                <a:ea typeface="Plus Jakarta Sans" pitchFamily="34" charset="-122"/>
                <a:cs typeface="Plus Jakarta Sans" pitchFamily="34" charset="-120"/>
              </a:rPr>
              <a:t>Temporary privileges &amp; FPPE</a:t>
            </a:r>
            <a:endParaRPr lang="en-US" sz="2600" dirty="0"/>
          </a:p>
        </p:txBody>
      </p:sp>
      <p:sp>
        <p:nvSpPr>
          <p:cNvPr id="12" name="Text 10"/>
          <p:cNvSpPr/>
          <p:nvPr/>
        </p:nvSpPr>
        <p:spPr>
          <a:xfrm>
            <a:off x="457200" y="1481328"/>
            <a:ext cx="3840480" cy="731520"/>
          </a:xfrm>
          <a:prstGeom prst="rect">
            <a:avLst/>
          </a:prstGeom>
          <a:noFill/>
          <a:ln/>
        </p:spPr>
        <p:txBody>
          <a:bodyPr wrap="square" lIns="68580" tIns="34290" rIns="68580" bIns="34290" rtlCol="0" anchor="t"/>
          <a:lstStyle/>
          <a:p>
            <a:pPr algn="l" indent="0" marL="0">
              <a:lnSpc>
                <a:spcPct val="120000"/>
              </a:lnSpc>
              <a:buNone/>
            </a:pPr>
            <a:r>
              <a:rPr lang="en-US" sz="1400" dirty="0" b="1">
                <a:solidFill>
                  <a:srgbClr val="3F3F3F"/>
                </a:solidFill>
                <a:latin typeface="Plus Jakarta Sans" pitchFamily="34" charset="0"/>
                <a:ea typeface="Plus Jakarta Sans" pitchFamily="34" charset="-122"/>
                <a:cs typeface="Plus Jakarta Sans" pitchFamily="34" charset="-120"/>
              </a:rPr>
              <a:t>Temporary privileges</a:t>
            </a:r>
            <a:endParaRPr lang="en-US" sz="900" dirty="0"/>
          </a:p>
          <a:p>
            <a:pPr algn="l" indent="0" marL="0">
              <a:lnSpc>
                <a:spcPct val="120000"/>
              </a:lnSpc>
              <a:buNone/>
            </a:pPr>
            <a:r>
              <a:rPr lang="en-US" sz="1100" dirty="0" b="0">
                <a:solidFill>
                  <a:srgbClr val="3F3F3F"/>
                </a:solidFill>
                <a:latin typeface="Plus Jakarta Sans" pitchFamily="34" charset="0"/>
                <a:ea typeface="Plus Jakarta Sans" pitchFamily="34" charset="-122"/>
                <a:cs typeface="Plus Jakarta Sans" pitchFamily="34" charset="-120"/>
              </a:rPr>
              <a:t>Short-term approval so a provider can start sooner.</a:t>
            </a:r>
            <a:endParaRPr lang="en-US" sz="900" dirty="0"/>
          </a:p>
        </p:txBody>
      </p:sp>
      <p:sp>
        <p:nvSpPr>
          <p:cNvPr id="13" name="Text 11"/>
          <p:cNvSpPr/>
          <p:nvPr/>
        </p:nvSpPr>
        <p:spPr>
          <a:xfrm>
            <a:off x="1268273" y="2410358"/>
            <a:ext cx="3200400" cy="566928"/>
          </a:xfrm>
          <a:prstGeom prst="rect">
            <a:avLst/>
          </a:prstGeom>
          <a:noFill/>
          <a:ln/>
        </p:spPr>
        <p:txBody>
          <a:bodyPr wrap="square" lIns="68580" tIns="34290" rIns="68580" bIns="34290" rtlCol="0" anchor="ctr"/>
          <a:lstStyle/>
          <a:p>
            <a:pPr algn="l" indent="0" marL="0">
              <a:lnSpc>
                <a:spcPct val="115000"/>
              </a:lnSpc>
              <a:buNone/>
            </a:pPr>
            <a:r>
              <a:rPr lang="en-US" sz="1050" dirty="0">
                <a:solidFill>
                  <a:srgbClr val="3F3F3F"/>
                </a:solidFill>
                <a:latin typeface="Plus Jakarta Sans" pitchFamily="34" charset="0"/>
                <a:ea typeface="Plus Jakarta Sans" pitchFamily="34" charset="-122"/>
                <a:cs typeface="Plus Jakarta Sans" pitchFamily="34" charset="-120"/>
              </a:rPr>
              <a:t>When: there's an urgent patient-care need, or a complete, clean application is waiting on committee.</a:t>
            </a:r>
            <a:endParaRPr lang="en-US" sz="1050" dirty="0"/>
          </a:p>
        </p:txBody>
      </p:sp>
      <p:sp>
        <p:nvSpPr>
          <p:cNvPr id="14" name="Text 12"/>
          <p:cNvSpPr/>
          <p:nvPr/>
        </p:nvSpPr>
        <p:spPr>
          <a:xfrm>
            <a:off x="1268273" y="3237890"/>
            <a:ext cx="3200400" cy="566928"/>
          </a:xfrm>
          <a:prstGeom prst="rect">
            <a:avLst/>
          </a:prstGeom>
          <a:noFill/>
          <a:ln/>
        </p:spPr>
        <p:txBody>
          <a:bodyPr wrap="square" lIns="68580" tIns="34290" rIns="68580" bIns="34290" rtlCol="0" anchor="ctr"/>
          <a:lstStyle/>
          <a:p>
            <a:pPr algn="l" indent="0" marL="0">
              <a:lnSpc>
                <a:spcPct val="115000"/>
              </a:lnSpc>
              <a:buNone/>
            </a:pPr>
            <a:r>
              <a:rPr lang="en-US" sz="1050" dirty="0">
                <a:solidFill>
                  <a:srgbClr val="3F3F3F"/>
                </a:solidFill>
                <a:latin typeface="Plus Jakarta Sans" pitchFamily="34" charset="0"/>
                <a:ea typeface="Plus Jakarta Sans" pitchFamily="34" charset="-122"/>
                <a:cs typeface="Plus Jakarta Sans" pitchFamily="34" charset="-120"/>
              </a:rPr>
              <a:t>Who: granted by the CEO or designee, on the recommendation of medical staff leaders.</a:t>
            </a:r>
            <a:endParaRPr lang="en-US" sz="1050" dirty="0"/>
          </a:p>
        </p:txBody>
      </p:sp>
      <p:sp>
        <p:nvSpPr>
          <p:cNvPr id="15" name="Text 13"/>
          <p:cNvSpPr/>
          <p:nvPr/>
        </p:nvSpPr>
        <p:spPr>
          <a:xfrm>
            <a:off x="1268273" y="4049878"/>
            <a:ext cx="3200400" cy="566928"/>
          </a:xfrm>
          <a:prstGeom prst="rect">
            <a:avLst/>
          </a:prstGeom>
          <a:noFill/>
          <a:ln/>
        </p:spPr>
        <p:txBody>
          <a:bodyPr wrap="square" lIns="68580" tIns="34290" rIns="68580" bIns="34290" rtlCol="0" anchor="ctr"/>
          <a:lstStyle/>
          <a:p>
            <a:pPr algn="l" indent="0" marL="0">
              <a:lnSpc>
                <a:spcPct val="115000"/>
              </a:lnSpc>
              <a:buNone/>
            </a:pPr>
            <a:r>
              <a:rPr lang="en-US" sz="1050" dirty="0">
                <a:solidFill>
                  <a:srgbClr val="3F3F3F"/>
                </a:solidFill>
                <a:latin typeface="Plus Jakarta Sans" pitchFamily="34" charset="0"/>
                <a:ea typeface="Plus Jakarta Sans" pitchFamily="34" charset="-122"/>
                <a:cs typeface="Plus Jakarta Sans" pitchFamily="34" charset="-120"/>
              </a:rPr>
              <a:t>How long: under Joint Commission standards, limited to 120 days.</a:t>
            </a:r>
            <a:endParaRPr lang="en-US" sz="1050" dirty="0"/>
          </a:p>
        </p:txBody>
      </p:sp>
      <p:sp>
        <p:nvSpPr>
          <p:cNvPr id="16" name="Shape 14"/>
          <p:cNvSpPr/>
          <p:nvPr/>
        </p:nvSpPr>
        <p:spPr>
          <a:xfrm>
            <a:off x="737921" y="2989174"/>
            <a:ext cx="0" cy="279806"/>
          </a:xfrm>
          <a:prstGeom prst="line">
            <a:avLst/>
          </a:prstGeom>
          <a:noFill/>
          <a:ln w="38100">
            <a:solidFill>
              <a:srgbClr val="EAD7BB"/>
            </a:solidFill>
            <a:prstDash val="solid"/>
          </a:ln>
        </p:spPr>
        <p:txBody>
          <a:bodyPr/>
          <a:p/>
        </p:txBody>
      </p:sp>
      <p:sp>
        <p:nvSpPr>
          <p:cNvPr id="17" name="Shape 15"/>
          <p:cNvSpPr/>
          <p:nvPr/>
        </p:nvSpPr>
        <p:spPr>
          <a:xfrm>
            <a:off x="737921" y="3802075"/>
            <a:ext cx="0" cy="279806"/>
          </a:xfrm>
          <a:prstGeom prst="line">
            <a:avLst/>
          </a:prstGeom>
          <a:noFill/>
          <a:ln w="38100">
            <a:solidFill>
              <a:srgbClr val="EAD7BB"/>
            </a:solidFill>
            <a:prstDash val="solid"/>
          </a:ln>
        </p:spPr>
        <p:txBody>
          <a:bodyPr/>
          <a:p/>
        </p:txBody>
      </p:sp>
      <p:sp>
        <p:nvSpPr>
          <p:cNvPr id="18" name="Shape 16"/>
          <p:cNvSpPr/>
          <p:nvPr/>
        </p:nvSpPr>
        <p:spPr>
          <a:xfrm>
            <a:off x="737921" y="4628693"/>
            <a:ext cx="0" cy="513893"/>
          </a:xfrm>
          <a:prstGeom prst="line">
            <a:avLst/>
          </a:prstGeom>
          <a:noFill/>
          <a:ln w="38100">
            <a:solidFill>
              <a:srgbClr val="EAD7BB"/>
            </a:solidFill>
            <a:prstDash val="solid"/>
          </a:ln>
        </p:spPr>
        <p:txBody>
          <a:bodyPr/>
          <a:p/>
        </p:txBody>
      </p:sp>
      <p:sp>
        <p:nvSpPr>
          <p:cNvPr id="19" name="Shape 17"/>
          <p:cNvSpPr/>
          <p:nvPr/>
        </p:nvSpPr>
        <p:spPr>
          <a:xfrm>
            <a:off x="457200" y="2456078"/>
            <a:ext cx="562356" cy="562356"/>
          </a:xfrm>
          <a:prstGeom prst="ellipse">
            <a:avLst/>
          </a:prstGeom>
          <a:solidFill>
            <a:srgbClr val="EAD7BB"/>
          </a:solidFill>
          <a:ln/>
        </p:spPr>
        <p:txBody>
          <a:bodyPr/>
          <a:p/>
        </p:txBody>
      </p:sp>
      <p:sp>
        <p:nvSpPr>
          <p:cNvPr id="20" name="Shape 18"/>
          <p:cNvSpPr/>
          <p:nvPr/>
        </p:nvSpPr>
        <p:spPr>
          <a:xfrm>
            <a:off x="641378" y="2631698"/>
            <a:ext cx="97000" cy="97000"/>
          </a:xfrm>
          <a:prstGeom prst="ellipse">
            <a:avLst/>
          </a:prstGeom>
          <a:noFill/>
          <a:ln w="24567">
            <a:solidFill>
              <a:srgbClr val="445247"/>
            </a:solidFill>
            <a:prstDash val="solid"/>
          </a:ln>
        </p:spPr>
        <p:txBody>
          <a:bodyPr/>
          <a:p/>
        </p:txBody>
      </p:sp>
      <p:sp>
        <p:nvSpPr>
          <p:cNvPr id="21" name="Shape 19"/>
          <p:cNvSpPr/>
          <p:nvPr/>
        </p:nvSpPr>
        <p:spPr>
          <a:xfrm>
            <a:off x="595732" y="2725845"/>
            <a:ext cx="188293" cy="136941"/>
          </a:xfrm>
          <a:prstGeom prst="arc">
            <a:avLst>
              <a:gd name="adj1" fmla="val 10800000"/>
              <a:gd name="adj2" fmla="val 21600000"/>
            </a:avLst>
          </a:prstGeom>
          <a:noFill/>
          <a:ln w="24567">
            <a:solidFill>
              <a:srgbClr val="445247"/>
            </a:solidFill>
            <a:prstDash val="solid"/>
          </a:ln>
        </p:spPr>
        <p:txBody>
          <a:bodyPr/>
          <a:p/>
        </p:txBody>
      </p:sp>
      <p:sp>
        <p:nvSpPr>
          <p:cNvPr id="22" name="Shape 20"/>
          <p:cNvSpPr/>
          <p:nvPr/>
        </p:nvSpPr>
        <p:spPr>
          <a:xfrm>
            <a:off x="595732" y="2805727"/>
            <a:ext cx="188293" cy="34235"/>
          </a:xfrm>
          <a:prstGeom prst="rect">
            <a:avLst/>
          </a:prstGeom>
          <a:solidFill>
            <a:srgbClr val="445247"/>
          </a:solidFill>
          <a:ln/>
        </p:spPr>
        <p:txBody>
          <a:bodyPr/>
          <a:p/>
        </p:txBody>
      </p:sp>
      <p:sp>
        <p:nvSpPr>
          <p:cNvPr id="23" name="Shape 21"/>
          <p:cNvSpPr/>
          <p:nvPr/>
        </p:nvSpPr>
        <p:spPr>
          <a:xfrm>
            <a:off x="809701" y="2703021"/>
            <a:ext cx="71323" cy="25676"/>
          </a:xfrm>
          <a:prstGeom prst="rect">
            <a:avLst/>
          </a:prstGeom>
          <a:solidFill>
            <a:srgbClr val="445247"/>
          </a:solidFill>
          <a:ln/>
        </p:spPr>
        <p:txBody>
          <a:bodyPr/>
          <a:p/>
        </p:txBody>
      </p:sp>
      <p:sp>
        <p:nvSpPr>
          <p:cNvPr id="24" name="Shape 22"/>
          <p:cNvSpPr/>
          <p:nvPr/>
        </p:nvSpPr>
        <p:spPr>
          <a:xfrm>
            <a:off x="832525" y="2680198"/>
            <a:ext cx="25676" cy="71323"/>
          </a:xfrm>
          <a:prstGeom prst="rect">
            <a:avLst/>
          </a:prstGeom>
          <a:solidFill>
            <a:srgbClr val="445247"/>
          </a:solidFill>
          <a:ln/>
        </p:spPr>
        <p:txBody>
          <a:bodyPr/>
          <a:p/>
        </p:txBody>
      </p:sp>
      <p:sp>
        <p:nvSpPr>
          <p:cNvPr id="25" name="Shape 23"/>
          <p:cNvSpPr/>
          <p:nvPr/>
        </p:nvSpPr>
        <p:spPr>
          <a:xfrm>
            <a:off x="457200" y="4081882"/>
            <a:ext cx="562356" cy="562356"/>
          </a:xfrm>
          <a:prstGeom prst="ellipse">
            <a:avLst/>
          </a:prstGeom>
          <a:solidFill>
            <a:srgbClr val="EAD7BB"/>
          </a:solidFill>
          <a:ln/>
        </p:spPr>
        <p:txBody>
          <a:bodyPr/>
          <a:p/>
        </p:txBody>
      </p:sp>
      <p:sp>
        <p:nvSpPr>
          <p:cNvPr id="26" name="Shape 24"/>
          <p:cNvSpPr/>
          <p:nvPr/>
        </p:nvSpPr>
        <p:spPr>
          <a:xfrm>
            <a:off x="603193" y="4233507"/>
            <a:ext cx="191512" cy="191512"/>
          </a:xfrm>
          <a:prstGeom prst="ellipse">
            <a:avLst/>
          </a:prstGeom>
          <a:noFill/>
          <a:ln w="24252">
            <a:solidFill>
              <a:srgbClr val="445247"/>
            </a:solidFill>
            <a:prstDash val="solid"/>
          </a:ln>
        </p:spPr>
        <p:txBody>
          <a:bodyPr/>
          <a:p/>
        </p:txBody>
      </p:sp>
      <p:sp>
        <p:nvSpPr>
          <p:cNvPr id="27" name="Shape 25"/>
          <p:cNvSpPr/>
          <p:nvPr/>
        </p:nvSpPr>
        <p:spPr>
          <a:xfrm>
            <a:off x="625724" y="4256038"/>
            <a:ext cx="146450" cy="146450"/>
          </a:xfrm>
          <a:prstGeom prst="pie">
            <a:avLst>
              <a:gd name="adj1" fmla="val 6600000"/>
              <a:gd name="adj2" fmla="val 15000000"/>
            </a:avLst>
          </a:prstGeom>
          <a:solidFill>
            <a:srgbClr val="445247"/>
          </a:solidFill>
          <a:ln/>
        </p:spPr>
        <p:txBody>
          <a:bodyPr/>
          <a:p/>
        </p:txBody>
      </p:sp>
      <p:sp>
        <p:nvSpPr>
          <p:cNvPr id="28" name="Shape 26"/>
          <p:cNvSpPr/>
          <p:nvPr/>
        </p:nvSpPr>
        <p:spPr>
          <a:xfrm>
            <a:off x="710214" y="4334896"/>
            <a:ext cx="118287" cy="118287"/>
          </a:xfrm>
          <a:prstGeom prst="ellipse">
            <a:avLst/>
          </a:prstGeom>
          <a:noFill/>
          <a:ln w="24252">
            <a:solidFill>
              <a:srgbClr val="445247"/>
            </a:solidFill>
            <a:prstDash val="solid"/>
          </a:ln>
        </p:spPr>
        <p:txBody>
          <a:bodyPr/>
          <a:p/>
        </p:txBody>
      </p:sp>
      <p:sp>
        <p:nvSpPr>
          <p:cNvPr id="29" name="Shape 27"/>
          <p:cNvSpPr/>
          <p:nvPr/>
        </p:nvSpPr>
        <p:spPr>
          <a:xfrm rot="2700000">
            <a:off x="800338" y="4447550"/>
            <a:ext cx="73225" cy="28164"/>
          </a:xfrm>
          <a:prstGeom prst="roundRect">
            <a:avLst>
              <a:gd name="adj" fmla="val 49999"/>
            </a:avLst>
          </a:prstGeom>
          <a:solidFill>
            <a:srgbClr val="445247"/>
          </a:solidFill>
          <a:ln/>
        </p:spPr>
        <p:txBody>
          <a:bodyPr/>
          <a:p/>
        </p:txBody>
      </p:sp>
      <p:sp>
        <p:nvSpPr>
          <p:cNvPr id="30" name="Shape 28"/>
          <p:cNvSpPr/>
          <p:nvPr/>
        </p:nvSpPr>
        <p:spPr>
          <a:xfrm>
            <a:off x="4572000" y="0"/>
            <a:ext cx="1816913" cy="2571293"/>
          </a:xfrm>
          <a:prstGeom prst="rect">
            <a:avLst/>
          </a:prstGeom>
          <a:solidFill>
            <a:srgbClr val="84998A"/>
          </a:solidFill>
          <a:ln/>
        </p:spPr>
        <p:txBody>
          <a:bodyPr/>
          <a:p/>
        </p:txBody>
      </p:sp>
      <p:sp>
        <p:nvSpPr>
          <p:cNvPr id="38" name="Shape 36"/>
          <p:cNvSpPr/>
          <p:nvPr/>
        </p:nvSpPr>
        <p:spPr>
          <a:xfrm>
            <a:off x="6388913" y="0"/>
            <a:ext cx="2755087" cy="3933749"/>
          </a:xfrm>
          <a:prstGeom prst="rect">
            <a:avLst/>
          </a:prstGeom>
          <a:solidFill>
            <a:srgbClr val="465246"/>
          </a:solidFill>
          <a:ln/>
        </p:spPr>
        <p:txBody>
          <a:bodyPr/>
          <a:p/>
        </p:txBody>
      </p:sp>
      <p:sp>
        <p:nvSpPr>
          <p:cNvPr id="46" name="Shape 44"/>
          <p:cNvSpPr/>
          <p:nvPr/>
        </p:nvSpPr>
        <p:spPr>
          <a:xfrm>
            <a:off x="5262372" y="3002890"/>
            <a:ext cx="2317090" cy="1624889"/>
          </a:xfrm>
          <a:prstGeom prst="rect">
            <a:avLst/>
          </a:prstGeom>
          <a:solidFill>
            <a:srgbClr val="E9D5B5"/>
          </a:solidFill>
          <a:ln/>
        </p:spPr>
        <p:txBody>
          <a:bodyPr/>
          <a:p/>
        </p:txBody>
      </p:sp>
      <p:sp>
        <p:nvSpPr>
          <p:cNvPr id="54"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445247"/>
                </a:solidFill>
                <a:latin typeface="Plus Jakarta Sans"/>
                <a:ea typeface="Plus Jakarta Sans"/>
                <a:cs typeface="Plus Jakarta Sans"/>
              </a:defRPr>
            </a:lvl1pPr>
          </a:lstStyle>
          <a:p>
            <a:pPr algn="l"/>
            <a:fld id="{F7021451-1387-4CA6-816F-3879F97B5CBC}" type="slidenum">
              <a:rPr b="0" lang="en-US"/>
              <a:t>3</a:t>
            </a:fld>
            <a:endParaRPr lang="en-US"/>
          </a:p>
        </p:txBody>
      </p:sp>
      <p:sp>
        <p:nvSpPr>
          <p:cNvPr id="55" name="Clone 55"/>
          <p:cNvSpPr/>
          <p:nvPr/>
        </p:nvSpPr>
        <p:spPr>
          <a:xfrm>
            <a:off x="4572000" y="777240"/>
            <a:ext cx="1816913" cy="685800"/>
          </a:xfrm>
          <a:prstGeom prst="rect">
            <a:avLst/>
          </a:prstGeom>
          <a:noFill/>
          <a:ln/>
        </p:spPr>
        <p:txBody>
          <a:bodyPr wrap="square" lIns="68580" tIns="34290" rIns="68580" bIns="34290" rtlCol="0" anchor="ctr"/>
          <a:lstStyle/>
          <a:p>
            <a:pPr algn="ctr" indent="0" marL="0">
              <a:buNone/>
            </a:pPr>
            <a:r>
              <a:rPr lang="en-US" sz="3600" b="1" dirty="0">
                <a:solidFill>
                  <a:srgbClr val="FFFFFF"/>
                </a:solidFill>
                <a:latin typeface="Plus Jakarta Sans" pitchFamily="34" charset="0"/>
                <a:ea typeface="Plus Jakarta Sans" pitchFamily="34" charset="-122"/>
                <a:cs typeface="Plus Jakarta Sans" pitchFamily="34" charset="-120"/>
              </a:rPr>
              <a:t>120</a:t>
            </a:r>
            <a:endParaRPr lang="en-US" sz="3600" dirty="0"/>
          </a:p>
        </p:txBody>
      </p:sp>
      <p:sp>
        <p:nvSpPr>
          <p:cNvPr id="56" name="Clone 56"/>
          <p:cNvSpPr/>
          <p:nvPr/>
        </p:nvSpPr>
        <p:spPr>
          <a:xfrm>
            <a:off x="4572000" y="1463040"/>
            <a:ext cx="1816913" cy="548640"/>
          </a:xfrm>
          <a:prstGeom prst="rect">
            <a:avLst/>
          </a:prstGeom>
          <a:noFill/>
          <a:ln/>
        </p:spPr>
        <p:txBody>
          <a:bodyPr wrap="square" lIns="68580" tIns="34290" rIns="68580" bIns="34290" rtlCol="0" anchor="t"/>
          <a:lstStyle/>
          <a:p>
            <a:pPr algn="ctr" indent="0" marL="0">
              <a:lnSpc>
                <a:spcPct val="120000"/>
              </a:lnSpc>
              <a:buNone/>
            </a:pPr>
            <a:r>
              <a:rPr lang="en-US" sz="1200" dirty="0" b="1">
                <a:solidFill>
                  <a:srgbClr val="F2F2F2"/>
                </a:solidFill>
                <a:latin typeface="Plus Jakarta Sans" pitchFamily="34" charset="0"/>
                <a:ea typeface="Plus Jakarta Sans" pitchFamily="34" charset="-122"/>
                <a:cs typeface="Plus Jakarta Sans" pitchFamily="34" charset="-120"/>
              </a:rPr>
              <a:t>day limit</a:t>
            </a:r>
            <a:endParaRPr lang="en-US" sz="900" dirty="0"/>
          </a:p>
        </p:txBody>
      </p:sp>
      <p:sp>
        <p:nvSpPr>
          <p:cNvPr id="57" name="Clone 57"/>
          <p:cNvSpPr/>
          <p:nvPr/>
        </p:nvSpPr>
        <p:spPr>
          <a:xfrm>
            <a:off x="6675120" y="411480"/>
            <a:ext cx="2240280" cy="548640"/>
          </a:xfrm>
          <a:prstGeom prst="rect">
            <a:avLst/>
          </a:prstGeom>
          <a:noFill/>
          <a:ln/>
        </p:spPr>
        <p:txBody>
          <a:bodyPr wrap="square" lIns="68580" tIns="34290" rIns="68580" bIns="34290" rtlCol="0" anchor="t"/>
          <a:lstStyle/>
          <a:p>
            <a:pPr algn="l" indent="0" marL="0">
              <a:buNone/>
            </a:pPr>
            <a:r>
              <a:rPr lang="en-US" sz="3000" b="1" dirty="0">
                <a:solidFill>
                  <a:srgbClr val="FFFFFF"/>
                </a:solidFill>
                <a:latin typeface="Plus Jakarta Sans" pitchFamily="34" charset="0"/>
                <a:ea typeface="Plus Jakarta Sans" pitchFamily="34" charset="-122"/>
                <a:cs typeface="Plus Jakarta Sans" pitchFamily="34" charset="-120"/>
              </a:rPr>
              <a:t>FPPE</a:t>
            </a:r>
            <a:endParaRPr lang="en-US" sz="3000" dirty="0"/>
          </a:p>
        </p:txBody>
      </p:sp>
      <p:sp>
        <p:nvSpPr>
          <p:cNvPr id="58" name="Clone 58"/>
          <p:cNvSpPr/>
          <p:nvPr/>
        </p:nvSpPr>
        <p:spPr>
          <a:xfrm>
            <a:off x="6675120" y="960120"/>
            <a:ext cx="2240280" cy="502920"/>
          </a:xfrm>
          <a:prstGeom prst="rect">
            <a:avLst/>
          </a:prstGeom>
          <a:noFill/>
          <a:ln/>
        </p:spPr>
        <p:txBody>
          <a:bodyPr wrap="square" lIns="68580" tIns="34290" rIns="68580" bIns="34290" rtlCol="0" anchor="t"/>
          <a:lstStyle/>
          <a:p>
            <a:pPr algn="l" indent="0" marL="0">
              <a:lnSpc>
                <a:spcPct val="105000"/>
              </a:lnSpc>
              <a:buNone/>
            </a:pPr>
            <a:r>
              <a:rPr lang="en-US" sz="1150" dirty="0" b="1">
                <a:solidFill>
                  <a:srgbClr val="E9D5B5"/>
                </a:solidFill>
                <a:latin typeface="Plus Jakarta Sans" pitchFamily="34" charset="0"/>
                <a:ea typeface="Plus Jakarta Sans" pitchFamily="34" charset="-122"/>
                <a:cs typeface="Plus Jakarta Sans" pitchFamily="34" charset="-120"/>
              </a:rPr>
              <a:t>Focused Professional Practice Evaluation</a:t>
            </a:r>
            <a:endParaRPr lang="en-US" sz="900" dirty="0"/>
          </a:p>
        </p:txBody>
      </p:sp>
      <p:sp>
        <p:nvSpPr>
          <p:cNvPr id="59" name="Clone 59"/>
          <p:cNvSpPr/>
          <p:nvPr/>
        </p:nvSpPr>
        <p:spPr>
          <a:xfrm>
            <a:off x="6675120" y="1536192"/>
            <a:ext cx="2240280" cy="1417320"/>
          </a:xfrm>
          <a:prstGeom prst="rect">
            <a:avLst/>
          </a:prstGeom>
          <a:noFill/>
          <a:ln/>
        </p:spPr>
        <p:txBody>
          <a:bodyPr wrap="square" lIns="68580" tIns="34290" rIns="68580" bIns="34290" rtlCol="0" anchor="t"/>
          <a:lstStyle/>
          <a:p>
            <a:pPr algn="l" indent="0" marL="0">
              <a:lnSpc>
                <a:spcPct val="115000"/>
              </a:lnSpc>
              <a:buNone/>
            </a:pPr>
            <a:r>
              <a:rPr lang="en-US" sz="1050" dirty="0" b="0">
                <a:solidFill>
                  <a:srgbClr val="F2F2F2"/>
                </a:solidFill>
                <a:latin typeface="Plus Jakarta Sans" pitchFamily="34" charset="0"/>
                <a:ea typeface="Plus Jakarta Sans" pitchFamily="34" charset="-122"/>
                <a:cs typeface="Plus Jakarta Sans" pitchFamily="34" charset="-120"/>
              </a:rPr>
              <a:t>A period of closer review, such as proctoring or chart review, for every new provider or new privilege, to confirm they perform as expected.</a:t>
            </a:r>
            <a:endParaRPr lang="en-US" sz="900" dirty="0"/>
          </a:p>
        </p:txBody>
      </p:sp>
      <p:sp>
        <p:nvSpPr>
          <p:cNvPr id="60" name="Icon 60"/>
          <p:cNvSpPr/>
          <p:nvPr/>
        </p:nvSpPr>
        <p:spPr>
          <a:xfrm>
            <a:off x="5669280" y="3310128"/>
            <a:ext cx="731520" cy="960120"/>
          </a:xfrm>
          <a:prstGeom prst="rect">
            <a:avLst/>
          </a:prstGeom>
          <a:solidFill>
            <a:srgbClr val="F2F2F2"/>
          </a:solidFill>
          <a:ln>
            <a:noFill/>
          </a:ln>
        </p:spPr>
        <p:txBody>
          <a:bodyPr/>
          <a:p/>
        </p:txBody>
      </p:sp>
      <p:sp>
        <p:nvSpPr>
          <p:cNvPr id="61" name="Icon 61"/>
          <p:cNvSpPr/>
          <p:nvPr/>
        </p:nvSpPr>
        <p:spPr>
          <a:xfrm>
            <a:off x="5779008" y="3447288"/>
            <a:ext cx="512064" cy="54864"/>
          </a:xfrm>
          <a:prstGeom prst="rect">
            <a:avLst/>
          </a:prstGeom>
          <a:solidFill>
            <a:srgbClr val="BBA27E"/>
          </a:solidFill>
          <a:ln>
            <a:noFill/>
          </a:ln>
        </p:spPr>
        <p:txBody>
          <a:bodyPr/>
          <a:p/>
        </p:txBody>
      </p:sp>
      <p:sp>
        <p:nvSpPr>
          <p:cNvPr id="62" name="Icon 62"/>
          <p:cNvSpPr/>
          <p:nvPr/>
        </p:nvSpPr>
        <p:spPr>
          <a:xfrm>
            <a:off x="5779008" y="3611880"/>
            <a:ext cx="512064" cy="54864"/>
          </a:xfrm>
          <a:prstGeom prst="rect">
            <a:avLst/>
          </a:prstGeom>
          <a:solidFill>
            <a:srgbClr val="BBA27E"/>
          </a:solidFill>
          <a:ln>
            <a:noFill/>
          </a:ln>
        </p:spPr>
        <p:txBody>
          <a:bodyPr/>
          <a:p/>
        </p:txBody>
      </p:sp>
      <p:sp>
        <p:nvSpPr>
          <p:cNvPr id="63" name="Icon 63"/>
          <p:cNvSpPr/>
          <p:nvPr/>
        </p:nvSpPr>
        <p:spPr>
          <a:xfrm>
            <a:off x="5779008" y="3776472"/>
            <a:ext cx="512064" cy="54864"/>
          </a:xfrm>
          <a:prstGeom prst="rect">
            <a:avLst/>
          </a:prstGeom>
          <a:solidFill>
            <a:srgbClr val="BBA27E"/>
          </a:solidFill>
          <a:ln>
            <a:noFill/>
          </a:ln>
        </p:spPr>
        <p:txBody>
          <a:bodyPr/>
          <a:p/>
        </p:txBody>
      </p:sp>
      <p:sp>
        <p:nvSpPr>
          <p:cNvPr id="64" name="Icon 64"/>
          <p:cNvSpPr/>
          <p:nvPr/>
        </p:nvSpPr>
        <p:spPr>
          <a:xfrm rot="-2700000">
            <a:off x="6419088" y="4087368"/>
            <a:ext cx="100584" cy="347472"/>
          </a:xfrm>
          <a:prstGeom prst="rect">
            <a:avLst/>
          </a:prstGeom>
          <a:solidFill>
            <a:srgbClr val="465246"/>
          </a:solidFill>
          <a:ln>
            <a:noFill/>
          </a:ln>
        </p:spPr>
        <p:txBody>
          <a:bodyPr/>
          <a:p/>
        </p:txBody>
      </p:sp>
      <p:sp>
        <p:nvSpPr>
          <p:cNvPr id="65" name="Icon 65"/>
          <p:cNvSpPr/>
          <p:nvPr/>
        </p:nvSpPr>
        <p:spPr>
          <a:xfrm>
            <a:off x="6080760" y="3767328"/>
            <a:ext cx="438912" cy="438912"/>
          </a:xfrm>
          <a:prstGeom prst="ellipse">
            <a:avLst/>
          </a:prstGeom>
          <a:noFill/>
          <a:ln w="50800" cap="rnd">
            <a:solidFill>
              <a:srgbClr val="465246"/>
            </a:solidFill>
            <a:round/>
          </a:ln>
        </p:spPr>
        <p:txBody>
          <a:body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572000" y="0"/>
            <a:ext cx="4572000" cy="2238451"/>
          </a:xfrm>
          <a:prstGeom prst="rect">
            <a:avLst/>
          </a:prstGeom>
          <a:solidFill>
            <a:srgbClr val="84998A"/>
          </a:solidFill>
          <a:ln/>
        </p:spPr>
        <p:txBody>
          <a:bodyPr/>
          <a:p/>
        </p:txBody>
      </p:sp>
      <p:sp>
        <p:nvSpPr>
          <p:cNvPr id="10" name="Text 8"/>
          <p:cNvSpPr/>
          <p:nvPr/>
        </p:nvSpPr>
        <p:spPr>
          <a:xfrm>
            <a:off x="457200" y="513893"/>
            <a:ext cx="4114800" cy="484632"/>
          </a:xfrm>
          <a:prstGeom prst="rect">
            <a:avLst/>
          </a:prstGeom>
          <a:noFill/>
          <a:ln/>
        </p:spPr>
        <p:txBody>
          <a:bodyPr wrap="square" lIns="68580" tIns="34290" rIns="68580" bIns="34290" rtlCol="0" anchor="t"/>
          <a:lstStyle/>
          <a:p>
            <a:pPr algn="l" indent="0" marL="0">
              <a:buNone/>
            </a:pPr>
            <a:r>
              <a:rPr lang="en-US" sz="2700" b="1" dirty="0">
                <a:solidFill>
                  <a:srgbClr val="3F3F3F"/>
                </a:solidFill>
                <a:latin typeface="Plus Jakarta Sans" pitchFamily="34" charset="0"/>
                <a:ea typeface="Plus Jakarta Sans" pitchFamily="34" charset="-122"/>
                <a:cs typeface="Plus Jakarta Sans" pitchFamily="34" charset="-120"/>
              </a:rPr>
              <a:t>After approval</a:t>
            </a:r>
            <a:endParaRPr lang="en-US" sz="2700" dirty="0"/>
          </a:p>
        </p:txBody>
      </p:sp>
      <p:sp>
        <p:nvSpPr>
          <p:cNvPr id="11" name="Text 9"/>
          <p:cNvSpPr/>
          <p:nvPr/>
        </p:nvSpPr>
        <p:spPr>
          <a:xfrm>
            <a:off x="457200" y="1143000"/>
            <a:ext cx="3931920" cy="914400"/>
          </a:xfrm>
          <a:prstGeom prst="rect">
            <a:avLst/>
          </a:prstGeom>
          <a:noFill/>
          <a:ln/>
        </p:spPr>
        <p:txBody>
          <a:bodyPr wrap="square" lIns="68580" tIns="34290" rIns="68580" bIns="34290" rtlCol="0" anchor="t"/>
          <a:lstStyle/>
          <a:p>
            <a:pPr algn="l" indent="0" marL="0">
              <a:lnSpc>
                <a:spcPct val="125000"/>
              </a:lnSpc>
              <a:buNone/>
            </a:pPr>
            <a:r>
              <a:rPr lang="en-US" sz="1200" dirty="0">
                <a:solidFill>
                  <a:srgbClr val="3F3F3F"/>
                </a:solidFill>
                <a:latin typeface="Plus Jakarta Sans" pitchFamily="34" charset="0"/>
                <a:ea typeface="Plus Jakarta Sans" pitchFamily="34" charset="-122"/>
                <a:cs typeface="Plus Jakarta Sans" pitchFamily="34" charset="-120"/>
              </a:rPr>
              <a:t>Approval isn't the finish line. The hospital keeps checking, and the whole process repeats.</a:t>
            </a:r>
            <a:endParaRPr lang="en-US" sz="1200" dirty="0"/>
          </a:p>
        </p:txBody>
      </p:sp>
      <p:sp>
        <p:nvSpPr>
          <p:cNvPr id="12" name="Text 10"/>
          <p:cNvSpPr/>
          <p:nvPr/>
        </p:nvSpPr>
        <p:spPr>
          <a:xfrm>
            <a:off x="457200" y="3364992"/>
            <a:ext cx="2377440" cy="1280160"/>
          </a:xfrm>
          <a:prstGeom prst="rect">
            <a:avLst/>
          </a:prstGeom>
          <a:noFill/>
          <a:ln/>
        </p:spPr>
        <p:txBody>
          <a:bodyPr wrap="square" lIns="68580" tIns="34290" rIns="68580" bIns="34290" rtlCol="0" anchor="t"/>
          <a:lstStyle/>
          <a:p>
            <a:pPr algn="l" indent="0" marL="0">
              <a:lnSpc>
                <a:spcPct val="120000"/>
              </a:lnSpc>
              <a:buNone/>
            </a:pPr>
            <a:r>
              <a:rPr lang="en-US" sz="1050" dirty="0">
                <a:solidFill>
                  <a:srgbClr val="3F3F3F"/>
                </a:solidFill>
                <a:latin typeface="Plus Jakarta Sans" pitchFamily="34" charset="0"/>
                <a:ea typeface="Plus Jakarta Sans" pitchFamily="34" charset="-122"/>
                <a:cs typeface="Plus Jakarta Sans" pitchFamily="34" charset="-120"/>
              </a:rPr>
              <a:t>Ongoing Professional Practice Evaluation: performance data is reviewed regularly, often every 6 to 12 months.</a:t>
            </a:r>
            <a:endParaRPr lang="en-US" sz="1050" dirty="0"/>
          </a:p>
        </p:txBody>
      </p:sp>
      <p:sp>
        <p:nvSpPr>
          <p:cNvPr id="13" name="Text 11"/>
          <p:cNvSpPr/>
          <p:nvPr/>
        </p:nvSpPr>
        <p:spPr>
          <a:xfrm>
            <a:off x="457200" y="2477110"/>
            <a:ext cx="2468880" cy="277063"/>
          </a:xfrm>
          <a:prstGeom prst="rect">
            <a:avLst/>
          </a:prstGeom>
          <a:noFill/>
          <a:ln/>
        </p:spPr>
        <p:txBody>
          <a:bodyPr wrap="square" lIns="68580" tIns="34290" rIns="68580" bIns="34290" rtlCol="0" anchor="t"/>
          <a:lstStyle/>
          <a:p>
            <a:pPr algn="l" indent="0" marL="0">
              <a:buNone/>
            </a:pPr>
            <a:r>
              <a:rPr lang="en-US" sz="1400" b="1" dirty="0">
                <a:solidFill>
                  <a:srgbClr val="3F3F3F"/>
                </a:solidFill>
                <a:latin typeface="Plus Jakarta Sans" pitchFamily="34" charset="0"/>
                <a:ea typeface="Plus Jakarta Sans" pitchFamily="34" charset="-122"/>
                <a:cs typeface="Plus Jakarta Sans" pitchFamily="34" charset="-120"/>
              </a:rPr>
              <a:t>OPPE</a:t>
            </a:r>
            <a:endParaRPr lang="en-US" sz="1400" dirty="0"/>
          </a:p>
        </p:txBody>
      </p:sp>
      <p:sp>
        <p:nvSpPr>
          <p:cNvPr id="14" name="Text 12"/>
          <p:cNvSpPr/>
          <p:nvPr/>
        </p:nvSpPr>
        <p:spPr>
          <a:xfrm>
            <a:off x="457200" y="2756002"/>
            <a:ext cx="2468880" cy="548640"/>
          </a:xfrm>
          <a:prstGeom prst="rect">
            <a:avLst/>
          </a:prstGeom>
          <a:noFill/>
          <a:ln/>
        </p:spPr>
        <p:txBody>
          <a:bodyPr wrap="square" lIns="68580" tIns="34290" rIns="68580" bIns="34290" rtlCol="0" anchor="t"/>
          <a:lstStyle/>
          <a:p>
            <a:pPr algn="l" indent="0" marL="0">
              <a:buNone/>
            </a:pPr>
            <a:r>
              <a:rPr lang="en-US" sz="2800" b="1" dirty="0">
                <a:solidFill>
                  <a:srgbClr val="9C7B4F"/>
                </a:solidFill>
                <a:latin typeface="Plus Jakarta Sans" pitchFamily="34" charset="0"/>
                <a:ea typeface="Plus Jakarta Sans" pitchFamily="34" charset="-122"/>
                <a:cs typeface="Plus Jakarta Sans" pitchFamily="34" charset="-120"/>
              </a:rPr>
              <a:t>Ongoing</a:t>
            </a:r>
            <a:endParaRPr lang="en-US" sz="2800" dirty="0"/>
          </a:p>
        </p:txBody>
      </p:sp>
      <p:sp>
        <p:nvSpPr>
          <p:cNvPr id="15" name="Text 13"/>
          <p:cNvSpPr/>
          <p:nvPr/>
        </p:nvSpPr>
        <p:spPr>
          <a:xfrm>
            <a:off x="3200400" y="3364992"/>
            <a:ext cx="2377440" cy="1280160"/>
          </a:xfrm>
          <a:prstGeom prst="rect">
            <a:avLst/>
          </a:prstGeom>
          <a:noFill/>
          <a:ln/>
        </p:spPr>
        <p:txBody>
          <a:bodyPr wrap="square" lIns="68580" tIns="34290" rIns="68580" bIns="34290" rtlCol="0" anchor="t"/>
          <a:lstStyle/>
          <a:p>
            <a:pPr algn="l" indent="0" marL="0">
              <a:lnSpc>
                <a:spcPct val="120000"/>
              </a:lnSpc>
              <a:buNone/>
            </a:pPr>
            <a:r>
              <a:rPr lang="en-US" sz="1050" dirty="0">
                <a:solidFill>
                  <a:srgbClr val="3F3F3F"/>
                </a:solidFill>
                <a:latin typeface="Plus Jakarta Sans" pitchFamily="34" charset="0"/>
                <a:ea typeface="Plus Jakarta Sans" pitchFamily="34" charset="-122"/>
                <a:cs typeface="Plus Jakarta Sans" pitchFamily="34" charset="-120"/>
              </a:rPr>
              <a:t>License expirations are tracked, exclusion lists are checked monthly, and NPDB Continuous Query sends alerts.</a:t>
            </a:r>
            <a:endParaRPr lang="en-US" sz="1050" dirty="0"/>
          </a:p>
        </p:txBody>
      </p:sp>
      <p:sp>
        <p:nvSpPr>
          <p:cNvPr id="16" name="Text 14"/>
          <p:cNvSpPr/>
          <p:nvPr/>
        </p:nvSpPr>
        <p:spPr>
          <a:xfrm>
            <a:off x="3200400" y="2477110"/>
            <a:ext cx="2468880" cy="277063"/>
          </a:xfrm>
          <a:prstGeom prst="rect">
            <a:avLst/>
          </a:prstGeom>
          <a:noFill/>
          <a:ln/>
        </p:spPr>
        <p:txBody>
          <a:bodyPr wrap="square" lIns="68580" tIns="34290" rIns="68580" bIns="34290" rtlCol="0" anchor="t"/>
          <a:lstStyle/>
          <a:p>
            <a:pPr algn="l" indent="0" marL="0">
              <a:buNone/>
            </a:pPr>
            <a:r>
              <a:rPr lang="en-US" sz="1400" b="1" dirty="0">
                <a:solidFill>
                  <a:srgbClr val="3F3F3F"/>
                </a:solidFill>
                <a:latin typeface="Plus Jakarta Sans" pitchFamily="34" charset="0"/>
                <a:ea typeface="Plus Jakarta Sans" pitchFamily="34" charset="-122"/>
                <a:cs typeface="Plus Jakarta Sans" pitchFamily="34" charset="-120"/>
              </a:rPr>
              <a:t>Monitoring</a:t>
            </a:r>
            <a:endParaRPr lang="en-US" sz="1400" dirty="0"/>
          </a:p>
        </p:txBody>
      </p:sp>
      <p:sp>
        <p:nvSpPr>
          <p:cNvPr id="17" name="Text 15"/>
          <p:cNvSpPr/>
          <p:nvPr/>
        </p:nvSpPr>
        <p:spPr>
          <a:xfrm>
            <a:off x="3200400" y="2756002"/>
            <a:ext cx="2468880" cy="548640"/>
          </a:xfrm>
          <a:prstGeom prst="rect">
            <a:avLst/>
          </a:prstGeom>
          <a:noFill/>
          <a:ln/>
        </p:spPr>
        <p:txBody>
          <a:bodyPr wrap="square" lIns="68580" tIns="34290" rIns="68580" bIns="34290" rtlCol="0" anchor="t"/>
          <a:lstStyle/>
          <a:p>
            <a:pPr algn="l" indent="0" marL="0">
              <a:buNone/>
            </a:pPr>
            <a:r>
              <a:rPr lang="en-US" sz="2800" b="1" dirty="0">
                <a:solidFill>
                  <a:srgbClr val="465246"/>
                </a:solidFill>
                <a:latin typeface="Plus Jakarta Sans" pitchFamily="34" charset="0"/>
                <a:ea typeface="Plus Jakarta Sans" pitchFamily="34" charset="-122"/>
                <a:cs typeface="Plus Jakarta Sans" pitchFamily="34" charset="-120"/>
              </a:rPr>
              <a:t>Continuous</a:t>
            </a:r>
            <a:endParaRPr lang="en-US" sz="2800" dirty="0"/>
          </a:p>
        </p:txBody>
      </p:sp>
      <p:sp>
        <p:nvSpPr>
          <p:cNvPr id="18" name="Text 16"/>
          <p:cNvSpPr/>
          <p:nvPr/>
        </p:nvSpPr>
        <p:spPr>
          <a:xfrm>
            <a:off x="5943600" y="3364992"/>
            <a:ext cx="2377440" cy="1280160"/>
          </a:xfrm>
          <a:prstGeom prst="rect">
            <a:avLst/>
          </a:prstGeom>
          <a:noFill/>
          <a:ln/>
        </p:spPr>
        <p:txBody>
          <a:bodyPr wrap="square" lIns="68580" tIns="34290" rIns="68580" bIns="34290" rtlCol="0" anchor="t"/>
          <a:lstStyle/>
          <a:p>
            <a:pPr algn="l" indent="0" marL="0">
              <a:lnSpc>
                <a:spcPct val="120000"/>
              </a:lnSpc>
              <a:buNone/>
            </a:pPr>
            <a:r>
              <a:rPr lang="en-US" sz="1050" dirty="0">
                <a:solidFill>
                  <a:srgbClr val="3F3F3F"/>
                </a:solidFill>
                <a:latin typeface="Plus Jakarta Sans" pitchFamily="34" charset="0"/>
                <a:ea typeface="Plus Jakarta Sans" pitchFamily="34" charset="-122"/>
                <a:cs typeface="Plus Jakarta Sans" pitchFamily="34" charset="-120"/>
              </a:rPr>
              <a:t>Reappointment happens at least every 3 years under Joint Commission standards (CMS recommends 24 months if state law sets no timeframe); follow your bylaws.</a:t>
            </a:r>
            <a:endParaRPr lang="en-US" sz="1050" dirty="0"/>
          </a:p>
        </p:txBody>
      </p:sp>
      <p:sp>
        <p:nvSpPr>
          <p:cNvPr id="19" name="Text 17"/>
          <p:cNvSpPr/>
          <p:nvPr/>
        </p:nvSpPr>
        <p:spPr>
          <a:xfrm>
            <a:off x="5943600" y="2477110"/>
            <a:ext cx="2468880" cy="277063"/>
          </a:xfrm>
          <a:prstGeom prst="rect">
            <a:avLst/>
          </a:prstGeom>
          <a:noFill/>
          <a:ln/>
        </p:spPr>
        <p:txBody>
          <a:bodyPr wrap="square" lIns="68580" tIns="34290" rIns="68580" bIns="34290" rtlCol="0" anchor="t"/>
          <a:lstStyle/>
          <a:p>
            <a:pPr algn="l" indent="0" marL="0">
              <a:buNone/>
            </a:pPr>
            <a:r>
              <a:rPr lang="en-US" sz="1400" b="1" dirty="0">
                <a:solidFill>
                  <a:srgbClr val="3F3F3F"/>
                </a:solidFill>
                <a:latin typeface="Plus Jakarta Sans" pitchFamily="34" charset="0"/>
                <a:ea typeface="Plus Jakarta Sans" pitchFamily="34" charset="-122"/>
                <a:cs typeface="Plus Jakarta Sans" pitchFamily="34" charset="-120"/>
              </a:rPr>
              <a:t>Recredentialing</a:t>
            </a:r>
            <a:endParaRPr lang="en-US" sz="1400" dirty="0"/>
          </a:p>
        </p:txBody>
      </p:sp>
      <p:sp>
        <p:nvSpPr>
          <p:cNvPr id="20" name="Text 18"/>
          <p:cNvSpPr/>
          <p:nvPr/>
        </p:nvSpPr>
        <p:spPr>
          <a:xfrm>
            <a:off x="5943600" y="2756002"/>
            <a:ext cx="2468880" cy="548640"/>
          </a:xfrm>
          <a:prstGeom prst="rect">
            <a:avLst/>
          </a:prstGeom>
          <a:noFill/>
          <a:ln/>
        </p:spPr>
        <p:txBody>
          <a:bodyPr wrap="square" lIns="68580" tIns="34290" rIns="68580" bIns="34290" rtlCol="0" anchor="t"/>
          <a:lstStyle/>
          <a:p>
            <a:pPr algn="l" indent="0" marL="0">
              <a:buNone/>
            </a:pPr>
            <a:r>
              <a:rPr lang="en-US" sz="2800" b="1" dirty="0">
                <a:solidFill>
                  <a:srgbClr val="675336"/>
                </a:solidFill>
                <a:latin typeface="Plus Jakarta Sans" pitchFamily="34" charset="0"/>
                <a:ea typeface="Plus Jakarta Sans" pitchFamily="34" charset="-122"/>
                <a:cs typeface="Plus Jakarta Sans" pitchFamily="34" charset="-120"/>
              </a:rPr>
              <a:t>2–3 years</a:t>
            </a:r>
            <a:endParaRPr lang="en-US" sz="2800" dirty="0"/>
          </a:p>
        </p:txBody>
      </p:sp>
      <p:sp>
        <p:nvSpPr>
          <p:cNvPr id="25"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445247"/>
                </a:solidFill>
                <a:latin typeface="Plus Jakarta Sans"/>
                <a:ea typeface="Plus Jakarta Sans"/>
                <a:cs typeface="Plus Jakarta Sans"/>
              </a:defRPr>
            </a:lvl1pPr>
          </a:lstStyle>
          <a:p>
            <a:pPr algn="l"/>
            <a:fld id="{F7021451-1387-4CA6-816F-3879F97B5CBC}" type="slidenum">
              <a:rPr b="0" lang="en-US"/>
              <a:t>13</a:t>
            </a:fld>
            <a:endParaRPr lang="en-US"/>
          </a:p>
        </p:txBody>
      </p:sp>
      <p:sp>
        <p:nvSpPr>
          <p:cNvPr id="26" name="Icon 26"/>
          <p:cNvSpPr/>
          <p:nvPr/>
        </p:nvSpPr>
        <p:spPr>
          <a:xfrm>
            <a:off x="6172200" y="320040"/>
            <a:ext cx="1371600" cy="1371600"/>
          </a:xfrm>
          <a:prstGeom prst="circularArrow">
            <a:avLst/>
          </a:prstGeom>
          <a:solidFill>
            <a:srgbClr val="F2F2F2"/>
          </a:solidFill>
          <a:ln>
            <a:noFill/>
          </a:ln>
        </p:spPr>
        <p:txBody>
          <a:bodyPr/>
          <a:p/>
        </p:txBody>
      </p:sp>
      <p:sp>
        <p:nvSpPr>
          <p:cNvPr id="27" name="Icon 27"/>
          <p:cNvSpPr/>
          <p:nvPr/>
        </p:nvSpPr>
        <p:spPr>
          <a:xfrm rot="10800000">
            <a:off x="6172200" y="320040"/>
            <a:ext cx="1371600" cy="1371600"/>
          </a:xfrm>
          <a:prstGeom prst="circularArrow">
            <a:avLst/>
          </a:prstGeom>
          <a:solidFill>
            <a:srgbClr val="BBA27E"/>
          </a:solidFill>
          <a:ln>
            <a:noFill/>
          </a:ln>
        </p:spPr>
        <p:txBody>
          <a:bodyPr/>
          <a:p/>
        </p:txBody>
      </p:sp>
      <p:sp>
        <p:nvSpPr>
          <p:cNvPr id="28" name="Icon 28"/>
          <p:cNvSpPr/>
          <p:nvPr/>
        </p:nvSpPr>
        <p:spPr>
          <a:xfrm>
            <a:off x="6583680" y="731520"/>
            <a:ext cx="548640" cy="548640"/>
          </a:xfrm>
          <a:prstGeom prst="ellipse">
            <a:avLst/>
          </a:prstGeom>
          <a:solidFill>
            <a:srgbClr val="9C7B4F"/>
          </a:solidFill>
          <a:ln>
            <a:noFill/>
          </a:ln>
        </p:spPr>
        <p:txBody>
          <a:bodyPr/>
          <a:p/>
        </p:txBody>
      </p:sp>
      <p:sp>
        <p:nvSpPr>
          <p:cNvPr id="29" name="Icon 29"/>
          <p:cNvSpPr/>
          <p:nvPr/>
        </p:nvSpPr>
        <p:spPr>
          <a:xfrm>
            <a:off x="6629400" y="777240"/>
            <a:ext cx="457200" cy="457200"/>
          </a:xfrm>
          <a:custGeom>
            <a:avLst/>
            <a:gdLst/>
            <a:ahLst/>
            <a:cxnLst/>
            <a:rect l="0" t="0" r="r" b="b"/>
            <a:pathLst>
              <a:path w="100" h="100" fill="none">
                <a:moveTo>
                  <a:pt x="18" y="52"/>
                </a:moveTo>
                <a:lnTo>
                  <a:pt x="40" y="72"/>
                </a:lnTo>
                <a:lnTo>
                  <a:pt x="82" y="28"/>
                </a:lnTo>
              </a:path>
            </a:pathLst>
          </a:custGeom>
          <a:noFill/>
          <a:ln w="31750" cap="rnd">
            <a:solidFill>
              <a:srgbClr val="FFFFFF"/>
            </a:solidFill>
            <a:round/>
          </a:ln>
        </p:spPr>
        <p:txBody>
          <a:body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191256" cy="5143500"/>
          </a:xfrm>
          <a:prstGeom prst="rect">
            <a:avLst/>
          </a:prstGeom>
          <a:solidFill>
            <a:srgbClr val="84998A"/>
          </a:solidFill>
          <a:ln/>
        </p:spPr>
        <p:txBody>
          <a:bodyPr/>
          <a:p/>
        </p:txBody>
      </p:sp>
      <p:sp>
        <p:nvSpPr>
          <p:cNvPr id="10" name="Shape 8"/>
          <p:cNvSpPr/>
          <p:nvPr/>
        </p:nvSpPr>
        <p:spPr>
          <a:xfrm>
            <a:off x="2590495" y="857707"/>
            <a:ext cx="6096305" cy="4286707"/>
          </a:xfrm>
          <a:prstGeom prst="rect">
            <a:avLst/>
          </a:prstGeom>
          <a:solidFill>
            <a:srgbClr val="EAD7BB"/>
          </a:solidFill>
          <a:ln/>
        </p:spPr>
        <p:txBody>
          <a:bodyPr/>
          <a:p/>
        </p:txBody>
      </p:sp>
      <p:sp>
        <p:nvSpPr>
          <p:cNvPr id="11" name="Text 9"/>
          <p:cNvSpPr/>
          <p:nvPr/>
        </p:nvSpPr>
        <p:spPr>
          <a:xfrm>
            <a:off x="2915107" y="1005840"/>
            <a:ext cx="4867351" cy="548640"/>
          </a:xfrm>
          <a:prstGeom prst="rect">
            <a:avLst/>
          </a:prstGeom>
          <a:noFill/>
          <a:ln/>
        </p:spPr>
        <p:txBody>
          <a:bodyPr wrap="square" lIns="68580" tIns="34290" rIns="68580" bIns="34290" rtlCol="0" anchor="t"/>
          <a:lstStyle/>
          <a:p>
            <a:pPr algn="l" indent="0" marL="0">
              <a:buNone/>
            </a:pPr>
            <a:r>
              <a:rPr lang="en-US" sz="2600" b="1" dirty="0">
                <a:solidFill>
                  <a:srgbClr val="3F3F3F"/>
                </a:solidFill>
                <a:latin typeface="Plus Jakarta Sans" pitchFamily="34" charset="0"/>
                <a:ea typeface="Plus Jakarta Sans" pitchFamily="34" charset="-122"/>
                <a:cs typeface="Plus Jakarta Sans" pitchFamily="34" charset="-120"/>
              </a:rPr>
              <a:t>Key terms cheat sheet</a:t>
            </a:r>
            <a:endParaRPr lang="en-US" sz="2600" dirty="0"/>
          </a:p>
        </p:txBody>
      </p:sp>
      <p:sp>
        <p:nvSpPr>
          <p:cNvPr id="12" name="Text 10"/>
          <p:cNvSpPr/>
          <p:nvPr/>
        </p:nvSpPr>
        <p:spPr>
          <a:xfrm>
            <a:off x="2915107" y="1536192"/>
            <a:ext cx="4867351" cy="365760"/>
          </a:xfrm>
          <a:prstGeom prst="rect">
            <a:avLst/>
          </a:prstGeom>
          <a:noFill/>
          <a:ln/>
        </p:spPr>
        <p:txBody>
          <a:bodyPr wrap="square" lIns="68580" tIns="34290" rIns="68580" bIns="34290" rtlCol="0" anchor="t"/>
          <a:lstStyle/>
          <a:p>
            <a:pPr algn="l" indent="0" marL="0">
              <a:lnSpc>
                <a:spcPct val="150000"/>
              </a:lnSpc>
              <a:buNone/>
            </a:pPr>
            <a:r>
              <a:rPr lang="en-US" sz="1200" dirty="0">
                <a:solidFill>
                  <a:srgbClr val="3F3F3F"/>
                </a:solidFill>
                <a:latin typeface="Plus Jakarta Sans" pitchFamily="34" charset="0"/>
                <a:ea typeface="Plus Jakarta Sans" pitchFamily="34" charset="-122"/>
                <a:cs typeface="Plus Jakarta Sans" pitchFamily="34" charset="-120"/>
              </a:rPr>
              <a:t>Keep this handy. Each term in one plain line.</a:t>
            </a:r>
            <a:endParaRPr lang="en-US" sz="1200" dirty="0"/>
          </a:p>
        </p:txBody>
      </p:sp>
      <p:sp>
        <p:nvSpPr>
          <p:cNvPr id="13" name="Text 11"/>
          <p:cNvSpPr/>
          <p:nvPr/>
        </p:nvSpPr>
        <p:spPr>
          <a:xfrm>
            <a:off x="3286354" y="2029968"/>
            <a:ext cx="2514600" cy="713232"/>
          </a:xfrm>
          <a:prstGeom prst="rect">
            <a:avLst/>
          </a:prstGeom>
          <a:noFill/>
          <a:ln/>
        </p:spPr>
        <p:txBody>
          <a:bodyPr wrap="square" lIns="68580" tIns="34290" rIns="68580" bIns="34290" rtlCol="0" anchor="t"/>
          <a:lstStyle/>
          <a:p>
            <a:pPr algn="l" indent="0" marL="0">
              <a:lnSpc>
                <a:spcPct val="110000"/>
              </a:lnSpc>
              <a:buNone/>
            </a:pPr>
            <a:r>
              <a:rPr lang="en-US" sz="1150" dirty="0" b="1">
                <a:solidFill>
                  <a:srgbClr val="3F3F3F"/>
                </a:solidFill>
                <a:latin typeface="Plus Jakarta Sans" pitchFamily="34" charset="0"/>
                <a:ea typeface="Plus Jakarta Sans" pitchFamily="34" charset="-122"/>
                <a:cs typeface="Plus Jakarta Sans" pitchFamily="34" charset="-120"/>
              </a:rPr>
              <a:t>Credentialing</a:t>
            </a:r>
            <a:endParaRPr lang="en-US" sz="900" dirty="0"/>
          </a:p>
          <a:p>
            <a:pPr algn="l" indent="0" marL="0">
              <a:lnSpc>
                <a:spcPct val="110000"/>
              </a:lnSpc>
              <a:buNone/>
            </a:pPr>
            <a:r>
              <a:rPr lang="en-US" sz="1000" dirty="0" b="0">
                <a:solidFill>
                  <a:srgbClr val="3F3F3F"/>
                </a:solidFill>
                <a:latin typeface="Plus Jakarta Sans" pitchFamily="34" charset="0"/>
                <a:ea typeface="Plus Jakarta Sans" pitchFamily="34" charset="-122"/>
                <a:cs typeface="Plus Jakarta Sans" pitchFamily="34" charset="-120"/>
              </a:rPr>
              <a:t>Checking a provider's qualifications.</a:t>
            </a:r>
            <a:endParaRPr lang="en-US" sz="900" dirty="0"/>
          </a:p>
        </p:txBody>
      </p:sp>
      <p:sp>
        <p:nvSpPr>
          <p:cNvPr id="16" name="Text 14"/>
          <p:cNvSpPr/>
          <p:nvPr/>
        </p:nvSpPr>
        <p:spPr>
          <a:xfrm>
            <a:off x="3286354" y="2761488"/>
            <a:ext cx="2514600" cy="713232"/>
          </a:xfrm>
          <a:prstGeom prst="rect">
            <a:avLst/>
          </a:prstGeom>
          <a:noFill/>
          <a:ln/>
        </p:spPr>
        <p:txBody>
          <a:bodyPr wrap="square" lIns="68580" tIns="34290" rIns="68580" bIns="34290" rtlCol="0" anchor="t"/>
          <a:lstStyle/>
          <a:p>
            <a:pPr algn="l" indent="0" marL="0">
              <a:lnSpc>
                <a:spcPct val="110000"/>
              </a:lnSpc>
              <a:buNone/>
            </a:pPr>
            <a:r>
              <a:rPr lang="en-US" sz="1150" dirty="0" b="1">
                <a:solidFill>
                  <a:srgbClr val="3F3F3F"/>
                </a:solidFill>
                <a:latin typeface="Plus Jakarta Sans" pitchFamily="34" charset="0"/>
                <a:ea typeface="Plus Jakarta Sans" pitchFamily="34" charset="-122"/>
                <a:cs typeface="Plus Jakarta Sans" pitchFamily="34" charset="-120"/>
              </a:rPr>
              <a:t>Privileges</a:t>
            </a:r>
            <a:endParaRPr lang="en-US" sz="900" dirty="0"/>
          </a:p>
          <a:p>
            <a:pPr algn="l" indent="0" marL="0">
              <a:lnSpc>
                <a:spcPct val="110000"/>
              </a:lnSpc>
              <a:buNone/>
            </a:pPr>
            <a:r>
              <a:rPr lang="en-US" sz="1000" dirty="0" b="0">
                <a:solidFill>
                  <a:srgbClr val="3F3F3F"/>
                </a:solidFill>
                <a:latin typeface="Plus Jakarta Sans" pitchFamily="34" charset="0"/>
                <a:ea typeface="Plus Jakarta Sans" pitchFamily="34" charset="-122"/>
                <a:cs typeface="Plus Jakarta Sans" pitchFamily="34" charset="-120"/>
              </a:rPr>
              <a:t>What a provider may do at this hospital.</a:t>
            </a:r>
            <a:endParaRPr lang="en-US" sz="900" dirty="0"/>
          </a:p>
        </p:txBody>
      </p:sp>
      <p:sp>
        <p:nvSpPr>
          <p:cNvPr id="19" name="Text 17"/>
          <p:cNvSpPr/>
          <p:nvPr/>
        </p:nvSpPr>
        <p:spPr>
          <a:xfrm>
            <a:off x="6368796" y="2029968"/>
            <a:ext cx="2240280" cy="713232"/>
          </a:xfrm>
          <a:prstGeom prst="rect">
            <a:avLst/>
          </a:prstGeom>
          <a:noFill/>
          <a:ln/>
        </p:spPr>
        <p:txBody>
          <a:bodyPr wrap="square" lIns="68580" tIns="34290" rIns="68580" bIns="34290" rtlCol="0" anchor="t"/>
          <a:lstStyle/>
          <a:p>
            <a:pPr algn="l" indent="0" marL="0">
              <a:lnSpc>
                <a:spcPct val="110000"/>
              </a:lnSpc>
              <a:buNone/>
            </a:pPr>
            <a:r>
              <a:rPr lang="en-US" sz="1150" dirty="0" b="1">
                <a:solidFill>
                  <a:srgbClr val="3F3F3F"/>
                </a:solidFill>
                <a:latin typeface="Plus Jakarta Sans" pitchFamily="34" charset="0"/>
                <a:ea typeface="Plus Jakarta Sans" pitchFamily="34" charset="-122"/>
                <a:cs typeface="Plus Jakarta Sans" pitchFamily="34" charset="-120"/>
              </a:rPr>
              <a:t>MEC</a:t>
            </a:r>
            <a:endParaRPr lang="en-US" sz="900" dirty="0"/>
          </a:p>
          <a:p>
            <a:pPr algn="l" indent="0" marL="0">
              <a:lnSpc>
                <a:spcPct val="110000"/>
              </a:lnSpc>
              <a:buNone/>
            </a:pPr>
            <a:r>
              <a:rPr lang="en-US" sz="1000" dirty="0" b="0">
                <a:solidFill>
                  <a:srgbClr val="3F3F3F"/>
                </a:solidFill>
                <a:latin typeface="Plus Jakarta Sans" pitchFamily="34" charset="0"/>
                <a:ea typeface="Plus Jakarta Sans" pitchFamily="34" charset="-122"/>
                <a:cs typeface="Plus Jakarta Sans" pitchFamily="34" charset="-120"/>
              </a:rPr>
              <a:t>The Medical Executive Committee: medical staff leaders.</a:t>
            </a:r>
            <a:endParaRPr lang="en-US" sz="900" dirty="0"/>
          </a:p>
        </p:txBody>
      </p:sp>
      <p:sp>
        <p:nvSpPr>
          <p:cNvPr id="22" name="Text 20"/>
          <p:cNvSpPr/>
          <p:nvPr/>
        </p:nvSpPr>
        <p:spPr>
          <a:xfrm>
            <a:off x="6368796" y="2761488"/>
            <a:ext cx="2240280" cy="713232"/>
          </a:xfrm>
          <a:prstGeom prst="rect">
            <a:avLst/>
          </a:prstGeom>
          <a:noFill/>
          <a:ln/>
        </p:spPr>
        <p:txBody>
          <a:bodyPr wrap="square" lIns="68580" tIns="34290" rIns="68580" bIns="34290" rtlCol="0" anchor="t"/>
          <a:lstStyle/>
          <a:p>
            <a:pPr algn="l" indent="0" marL="0">
              <a:lnSpc>
                <a:spcPct val="110000"/>
              </a:lnSpc>
              <a:buNone/>
            </a:pPr>
            <a:r>
              <a:rPr lang="en-US" sz="1150" dirty="0" b="1">
                <a:solidFill>
                  <a:srgbClr val="3F3F3F"/>
                </a:solidFill>
                <a:latin typeface="Plus Jakarta Sans" pitchFamily="34" charset="0"/>
                <a:ea typeface="Plus Jakarta Sans" pitchFamily="34" charset="-122"/>
                <a:cs typeface="Plus Jakarta Sans" pitchFamily="34" charset="-120"/>
              </a:rPr>
              <a:t>DOP</a:t>
            </a:r>
            <a:endParaRPr lang="en-US" sz="900" dirty="0"/>
          </a:p>
          <a:p>
            <a:pPr algn="l" indent="0" marL="0">
              <a:lnSpc>
                <a:spcPct val="110000"/>
              </a:lnSpc>
              <a:buNone/>
            </a:pPr>
            <a:r>
              <a:rPr lang="en-US" sz="1000" dirty="0" b="0">
                <a:solidFill>
                  <a:srgbClr val="3F3F3F"/>
                </a:solidFill>
                <a:latin typeface="Plus Jakarta Sans" pitchFamily="34" charset="0"/>
                <a:ea typeface="Plus Jakarta Sans" pitchFamily="34" charset="-122"/>
                <a:cs typeface="Plus Jakarta Sans" pitchFamily="34" charset="-120"/>
              </a:rPr>
              <a:t>Delineation of Privileges: the privilege request form.</a:t>
            </a:r>
            <a:endParaRPr lang="en-US" sz="900" dirty="0"/>
          </a:p>
        </p:txBody>
      </p:sp>
      <p:sp>
        <p:nvSpPr>
          <p:cNvPr id="25"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445247"/>
                </a:solidFill>
                <a:latin typeface="Plus Jakarta Sans"/>
                <a:ea typeface="Plus Jakarta Sans"/>
                <a:cs typeface="Plus Jakarta Sans"/>
              </a:defRPr>
            </a:lvl1pPr>
          </a:lstStyle>
          <a:p>
            <a:pPr algn="l"/>
            <a:fld id="{F7021451-1387-4CA6-816F-3879F97B5CBC}" type="slidenum">
              <a:rPr b="0" lang="en-US"/>
              <a:t>14</a:t>
            </a:fld>
            <a:endParaRPr lang="en-US"/>
          </a:p>
        </p:txBody>
      </p:sp>
      <p:sp>
        <p:nvSpPr>
          <p:cNvPr id="26" name="Clone 26"/>
          <p:cNvSpPr/>
          <p:nvPr/>
        </p:nvSpPr>
        <p:spPr>
          <a:xfrm>
            <a:off x="0" y="1737360"/>
            <a:ext cx="2587752" cy="914400"/>
          </a:xfrm>
          <a:prstGeom prst="rect">
            <a:avLst/>
          </a:prstGeom>
          <a:noFill/>
          <a:ln/>
        </p:spPr>
        <p:txBody>
          <a:bodyPr wrap="square" lIns="68580" tIns="34290" rIns="68580" bIns="34290" rtlCol="0" anchor="ctr"/>
          <a:lstStyle/>
          <a:p>
            <a:pPr algn="ctr" indent="0" marL="0">
              <a:buNone/>
            </a:pPr>
            <a:r>
              <a:rPr lang="en-US" sz="4800" b="1" dirty="0">
                <a:solidFill>
                  <a:srgbClr val="FFFFFF"/>
                </a:solidFill>
                <a:latin typeface="Plus Jakarta Sans" pitchFamily="34" charset="0"/>
                <a:ea typeface="Plus Jakarta Sans" pitchFamily="34" charset="-122"/>
                <a:cs typeface="Plus Jakarta Sans" pitchFamily="34" charset="-120"/>
              </a:rPr>
              <a:t>ABC</a:t>
            </a:r>
            <a:endParaRPr lang="en-US" sz="4800" dirty="0"/>
          </a:p>
        </p:txBody>
      </p:sp>
      <p:sp>
        <p:nvSpPr>
          <p:cNvPr id="27" name="Clone 27"/>
          <p:cNvSpPr/>
          <p:nvPr/>
        </p:nvSpPr>
        <p:spPr>
          <a:xfrm>
            <a:off x="0" y="2651760"/>
            <a:ext cx="2587752" cy="365760"/>
          </a:xfrm>
          <a:prstGeom prst="rect">
            <a:avLst/>
          </a:prstGeom>
          <a:noFill/>
          <a:ln/>
        </p:spPr>
        <p:txBody>
          <a:bodyPr wrap="square" lIns="68580" tIns="34290" rIns="68580" bIns="34290" rtlCol="0" anchor="t"/>
          <a:lstStyle/>
          <a:p>
            <a:pPr algn="ctr" indent="0" marL="0">
              <a:buNone/>
            </a:pPr>
            <a:r>
              <a:rPr lang="en-US" sz="1200" b="1" dirty="0">
                <a:solidFill>
                  <a:srgbClr val="F2F2F2"/>
                </a:solidFill>
                <a:latin typeface="Plus Jakarta Sans" pitchFamily="34" charset="0"/>
                <a:ea typeface="Plus Jakarta Sans" pitchFamily="34" charset="-122"/>
                <a:cs typeface="Plus Jakarta Sans" pitchFamily="34" charset="-120"/>
              </a:rPr>
              <a:t>CHEAT SHEET</a:t>
            </a:r>
            <a:endParaRPr lang="en-US" sz="1200" dirty="0"/>
          </a:p>
        </p:txBody>
      </p:sp>
      <p:sp>
        <p:nvSpPr>
          <p:cNvPr id="28" name="Clone 28"/>
          <p:cNvSpPr/>
          <p:nvPr/>
        </p:nvSpPr>
        <p:spPr>
          <a:xfrm>
            <a:off x="3286354" y="3493008"/>
            <a:ext cx="2514600" cy="713232"/>
          </a:xfrm>
          <a:prstGeom prst="rect">
            <a:avLst/>
          </a:prstGeom>
          <a:noFill/>
          <a:ln/>
        </p:spPr>
        <p:txBody>
          <a:bodyPr wrap="square" lIns="68580" tIns="34290" rIns="68580" bIns="34290" rtlCol="0" anchor="t"/>
          <a:lstStyle/>
          <a:p>
            <a:pPr algn="l" indent="0" marL="0">
              <a:lnSpc>
                <a:spcPct val="110000"/>
              </a:lnSpc>
              <a:buNone/>
            </a:pPr>
            <a:r>
              <a:rPr lang="en-US" sz="1150" dirty="0" b="1">
                <a:solidFill>
                  <a:srgbClr val="3F3F3F"/>
                </a:solidFill>
                <a:latin typeface="Plus Jakarta Sans" pitchFamily="34" charset="0"/>
                <a:ea typeface="Plus Jakarta Sans" pitchFamily="34" charset="-122"/>
                <a:cs typeface="Plus Jakarta Sans" pitchFamily="34" charset="-120"/>
              </a:rPr>
              <a:t>PSV</a:t>
            </a:r>
            <a:endParaRPr lang="en-US" sz="900" dirty="0"/>
          </a:p>
          <a:p>
            <a:pPr algn="l" indent="0" marL="0">
              <a:lnSpc>
                <a:spcPct val="110000"/>
              </a:lnSpc>
              <a:buNone/>
            </a:pPr>
            <a:r>
              <a:rPr lang="en-US" sz="1000" dirty="0" b="0">
                <a:solidFill>
                  <a:srgbClr val="3F3F3F"/>
                </a:solidFill>
                <a:latin typeface="Plus Jakarta Sans" pitchFamily="34" charset="0"/>
                <a:ea typeface="Plus Jakarta Sans" pitchFamily="34" charset="-122"/>
                <a:cs typeface="Plus Jakarta Sans" pitchFamily="34" charset="-120"/>
              </a:rPr>
              <a:t>Primary source verification: confirming directly with the issuing source.</a:t>
            </a:r>
            <a:endParaRPr lang="en-US" sz="900" dirty="0"/>
          </a:p>
        </p:txBody>
      </p:sp>
      <p:sp>
        <p:nvSpPr>
          <p:cNvPr id="29" name="Clone 29"/>
          <p:cNvSpPr/>
          <p:nvPr/>
        </p:nvSpPr>
        <p:spPr>
          <a:xfrm>
            <a:off x="3286354" y="4224528"/>
            <a:ext cx="2514600" cy="713232"/>
          </a:xfrm>
          <a:prstGeom prst="rect">
            <a:avLst/>
          </a:prstGeom>
          <a:noFill/>
          <a:ln/>
        </p:spPr>
        <p:txBody>
          <a:bodyPr wrap="square" lIns="68580" tIns="34290" rIns="68580" bIns="34290" rtlCol="0" anchor="t"/>
          <a:lstStyle/>
          <a:p>
            <a:pPr algn="l" indent="0" marL="0">
              <a:lnSpc>
                <a:spcPct val="110000"/>
              </a:lnSpc>
              <a:buNone/>
            </a:pPr>
            <a:r>
              <a:rPr lang="en-US" sz="1150" dirty="0" b="1">
                <a:solidFill>
                  <a:srgbClr val="3F3F3F"/>
                </a:solidFill>
                <a:latin typeface="Plus Jakarta Sans" pitchFamily="34" charset="0"/>
                <a:ea typeface="Plus Jakarta Sans" pitchFamily="34" charset="-122"/>
                <a:cs typeface="Plus Jakarta Sans" pitchFamily="34" charset="-120"/>
              </a:rPr>
              <a:t>NPDB</a:t>
            </a:r>
            <a:endParaRPr lang="en-US" sz="900" dirty="0"/>
          </a:p>
          <a:p>
            <a:pPr algn="l" indent="0" marL="0">
              <a:lnSpc>
                <a:spcPct val="110000"/>
              </a:lnSpc>
              <a:buNone/>
            </a:pPr>
            <a:r>
              <a:rPr lang="en-US" sz="1000" dirty="0" b="0">
                <a:solidFill>
                  <a:srgbClr val="3F3F3F"/>
                </a:solidFill>
                <a:latin typeface="Plus Jakarta Sans" pitchFamily="34" charset="0"/>
                <a:ea typeface="Plus Jakarta Sans" pitchFamily="34" charset="-122"/>
                <a:cs typeface="Plus Jakarta Sans" pitchFamily="34" charset="-120"/>
              </a:rPr>
              <a:t>The federal database of malpractice payments and discipline.</a:t>
            </a:r>
            <a:endParaRPr lang="en-US" sz="900" dirty="0"/>
          </a:p>
        </p:txBody>
      </p:sp>
      <p:sp>
        <p:nvSpPr>
          <p:cNvPr id="30" name="Clone 30"/>
          <p:cNvSpPr/>
          <p:nvPr/>
        </p:nvSpPr>
        <p:spPr>
          <a:xfrm>
            <a:off x="6368796" y="3493008"/>
            <a:ext cx="2240280" cy="713232"/>
          </a:xfrm>
          <a:prstGeom prst="rect">
            <a:avLst/>
          </a:prstGeom>
          <a:noFill/>
          <a:ln/>
        </p:spPr>
        <p:txBody>
          <a:bodyPr wrap="square" lIns="68580" tIns="34290" rIns="68580" bIns="34290" rtlCol="0" anchor="t"/>
          <a:lstStyle/>
          <a:p>
            <a:pPr algn="l" indent="0" marL="0">
              <a:lnSpc>
                <a:spcPct val="110000"/>
              </a:lnSpc>
              <a:buNone/>
            </a:pPr>
            <a:r>
              <a:rPr lang="en-US" sz="1150" dirty="0" b="1">
                <a:solidFill>
                  <a:srgbClr val="3F3F3F"/>
                </a:solidFill>
                <a:latin typeface="Plus Jakarta Sans" pitchFamily="34" charset="0"/>
                <a:ea typeface="Plus Jakarta Sans" pitchFamily="34" charset="-122"/>
                <a:cs typeface="Plus Jakarta Sans" pitchFamily="34" charset="-120"/>
              </a:rPr>
              <a:t>FPPE</a:t>
            </a:r>
            <a:endParaRPr lang="en-US" sz="900" dirty="0"/>
          </a:p>
          <a:p>
            <a:pPr algn="l" indent="0" marL="0">
              <a:lnSpc>
                <a:spcPct val="110000"/>
              </a:lnSpc>
              <a:buNone/>
            </a:pPr>
            <a:r>
              <a:rPr lang="en-US" sz="1000" dirty="0" b="0">
                <a:solidFill>
                  <a:srgbClr val="3F3F3F"/>
                </a:solidFill>
                <a:latin typeface="Plus Jakarta Sans" pitchFamily="34" charset="0"/>
                <a:ea typeface="Plus Jakarta Sans" pitchFamily="34" charset="-122"/>
                <a:cs typeface="Plus Jakarta Sans" pitchFamily="34" charset="-120"/>
              </a:rPr>
              <a:t>Focused review for new providers or new privileges.</a:t>
            </a:r>
            <a:endParaRPr lang="en-US" sz="900" dirty="0"/>
          </a:p>
        </p:txBody>
      </p:sp>
      <p:sp>
        <p:nvSpPr>
          <p:cNvPr id="31" name="Clone 31"/>
          <p:cNvSpPr/>
          <p:nvPr/>
        </p:nvSpPr>
        <p:spPr>
          <a:xfrm>
            <a:off x="6368796" y="4224528"/>
            <a:ext cx="2240280" cy="713232"/>
          </a:xfrm>
          <a:prstGeom prst="rect">
            <a:avLst/>
          </a:prstGeom>
          <a:noFill/>
          <a:ln/>
        </p:spPr>
        <p:txBody>
          <a:bodyPr wrap="square" lIns="68580" tIns="34290" rIns="68580" bIns="34290" rtlCol="0" anchor="t"/>
          <a:lstStyle/>
          <a:p>
            <a:pPr algn="l" indent="0" marL="0">
              <a:lnSpc>
                <a:spcPct val="110000"/>
              </a:lnSpc>
              <a:buNone/>
            </a:pPr>
            <a:r>
              <a:rPr lang="en-US" sz="1150" dirty="0" b="1">
                <a:solidFill>
                  <a:srgbClr val="3F3F3F"/>
                </a:solidFill>
                <a:latin typeface="Plus Jakarta Sans" pitchFamily="34" charset="0"/>
                <a:ea typeface="Plus Jakarta Sans" pitchFamily="34" charset="-122"/>
                <a:cs typeface="Plus Jakarta Sans" pitchFamily="34" charset="-120"/>
              </a:rPr>
              <a:t>OPPE</a:t>
            </a:r>
            <a:endParaRPr lang="en-US" sz="900" dirty="0"/>
          </a:p>
          <a:p>
            <a:pPr algn="l" indent="0" marL="0">
              <a:lnSpc>
                <a:spcPct val="110000"/>
              </a:lnSpc>
              <a:buNone/>
            </a:pPr>
            <a:r>
              <a:rPr lang="en-US" sz="1000" dirty="0" b="0">
                <a:solidFill>
                  <a:srgbClr val="3F3F3F"/>
                </a:solidFill>
                <a:latin typeface="Plus Jakarta Sans" pitchFamily="34" charset="0"/>
                <a:ea typeface="Plus Jakarta Sans" pitchFamily="34" charset="-122"/>
                <a:cs typeface="Plus Jakarta Sans" pitchFamily="34" charset="-120"/>
              </a:rPr>
              <a:t>Ongoing performance review.</a:t>
            </a:r>
            <a:endParaRPr lang="en-US" sz="900" dirty="0"/>
          </a:p>
        </p:txBody>
      </p:sp>
      <p:sp>
        <p:nvSpPr>
          <p:cNvPr id="32" name="Icon 32"/>
          <p:cNvSpPr/>
          <p:nvPr/>
        </p:nvSpPr>
        <p:spPr>
          <a:xfrm>
            <a:off x="2920594" y="2066544"/>
            <a:ext cx="274320" cy="274320"/>
          </a:xfrm>
          <a:custGeom>
            <a:avLst/>
            <a:gdLst/>
            <a:ahLst/>
            <a:cxnLst/>
            <a:rect l="0" t="0" r="r" b="b"/>
            <a:pathLst>
              <a:path w="100" h="100" fill="none">
                <a:moveTo>
                  <a:pt x="18" y="52"/>
                </a:moveTo>
                <a:lnTo>
                  <a:pt x="40" y="72"/>
                </a:lnTo>
                <a:lnTo>
                  <a:pt x="82" y="28"/>
                </a:lnTo>
              </a:path>
            </a:pathLst>
          </a:custGeom>
          <a:noFill/>
          <a:ln w="34925" cap="rnd">
            <a:solidFill>
              <a:srgbClr val="465246"/>
            </a:solidFill>
            <a:round/>
          </a:ln>
        </p:spPr>
        <p:txBody>
          <a:bodyPr/>
          <a:p/>
        </p:txBody>
      </p:sp>
      <p:sp>
        <p:nvSpPr>
          <p:cNvPr id="33" name="Icon 33"/>
          <p:cNvSpPr/>
          <p:nvPr/>
        </p:nvSpPr>
        <p:spPr>
          <a:xfrm>
            <a:off x="2920594" y="2798064"/>
            <a:ext cx="274320" cy="274320"/>
          </a:xfrm>
          <a:custGeom>
            <a:avLst/>
            <a:gdLst/>
            <a:ahLst/>
            <a:cxnLst/>
            <a:rect l="0" t="0" r="r" b="b"/>
            <a:pathLst>
              <a:path w="100" h="100" fill="none">
                <a:moveTo>
                  <a:pt x="18" y="52"/>
                </a:moveTo>
                <a:lnTo>
                  <a:pt x="40" y="72"/>
                </a:lnTo>
                <a:lnTo>
                  <a:pt x="82" y="28"/>
                </a:lnTo>
              </a:path>
            </a:pathLst>
          </a:custGeom>
          <a:noFill/>
          <a:ln w="34925" cap="rnd">
            <a:solidFill>
              <a:srgbClr val="465246"/>
            </a:solidFill>
            <a:round/>
          </a:ln>
        </p:spPr>
        <p:txBody>
          <a:bodyPr/>
          <a:p/>
        </p:txBody>
      </p:sp>
      <p:sp>
        <p:nvSpPr>
          <p:cNvPr id="34" name="Icon 34"/>
          <p:cNvSpPr/>
          <p:nvPr/>
        </p:nvSpPr>
        <p:spPr>
          <a:xfrm>
            <a:off x="2920594" y="3529584"/>
            <a:ext cx="274320" cy="274320"/>
          </a:xfrm>
          <a:custGeom>
            <a:avLst/>
            <a:gdLst/>
            <a:ahLst/>
            <a:cxnLst/>
            <a:rect l="0" t="0" r="r" b="b"/>
            <a:pathLst>
              <a:path w="100" h="100" fill="none">
                <a:moveTo>
                  <a:pt x="18" y="52"/>
                </a:moveTo>
                <a:lnTo>
                  <a:pt x="40" y="72"/>
                </a:lnTo>
                <a:lnTo>
                  <a:pt x="82" y="28"/>
                </a:lnTo>
              </a:path>
            </a:pathLst>
          </a:custGeom>
          <a:noFill/>
          <a:ln w="34925" cap="rnd">
            <a:solidFill>
              <a:srgbClr val="465246"/>
            </a:solidFill>
            <a:round/>
          </a:ln>
        </p:spPr>
        <p:txBody>
          <a:bodyPr/>
          <a:p/>
        </p:txBody>
      </p:sp>
      <p:sp>
        <p:nvSpPr>
          <p:cNvPr id="35" name="Icon 35"/>
          <p:cNvSpPr/>
          <p:nvPr/>
        </p:nvSpPr>
        <p:spPr>
          <a:xfrm>
            <a:off x="2920594" y="4261104"/>
            <a:ext cx="274320" cy="274320"/>
          </a:xfrm>
          <a:custGeom>
            <a:avLst/>
            <a:gdLst/>
            <a:ahLst/>
            <a:cxnLst/>
            <a:rect l="0" t="0" r="r" b="b"/>
            <a:pathLst>
              <a:path w="100" h="100" fill="none">
                <a:moveTo>
                  <a:pt x="18" y="52"/>
                </a:moveTo>
                <a:lnTo>
                  <a:pt x="40" y="72"/>
                </a:lnTo>
                <a:lnTo>
                  <a:pt x="82" y="28"/>
                </a:lnTo>
              </a:path>
            </a:pathLst>
          </a:custGeom>
          <a:noFill/>
          <a:ln w="34925" cap="rnd">
            <a:solidFill>
              <a:srgbClr val="465246"/>
            </a:solidFill>
            <a:round/>
          </a:ln>
        </p:spPr>
        <p:txBody>
          <a:bodyPr/>
          <a:p/>
        </p:txBody>
      </p:sp>
      <p:sp>
        <p:nvSpPr>
          <p:cNvPr id="36" name="Icon 36"/>
          <p:cNvSpPr/>
          <p:nvPr/>
        </p:nvSpPr>
        <p:spPr>
          <a:xfrm>
            <a:off x="6003036" y="2066544"/>
            <a:ext cx="274320" cy="274320"/>
          </a:xfrm>
          <a:custGeom>
            <a:avLst/>
            <a:gdLst/>
            <a:ahLst/>
            <a:cxnLst/>
            <a:rect l="0" t="0" r="r" b="b"/>
            <a:pathLst>
              <a:path w="100" h="100" fill="none">
                <a:moveTo>
                  <a:pt x="18" y="52"/>
                </a:moveTo>
                <a:lnTo>
                  <a:pt x="40" y="72"/>
                </a:lnTo>
                <a:lnTo>
                  <a:pt x="82" y="28"/>
                </a:lnTo>
              </a:path>
            </a:pathLst>
          </a:custGeom>
          <a:noFill/>
          <a:ln w="34925" cap="rnd">
            <a:solidFill>
              <a:srgbClr val="465246"/>
            </a:solidFill>
            <a:round/>
          </a:ln>
        </p:spPr>
        <p:txBody>
          <a:bodyPr/>
          <a:p/>
        </p:txBody>
      </p:sp>
      <p:sp>
        <p:nvSpPr>
          <p:cNvPr id="37" name="Icon 37"/>
          <p:cNvSpPr/>
          <p:nvPr/>
        </p:nvSpPr>
        <p:spPr>
          <a:xfrm>
            <a:off x="6003036" y="2798064"/>
            <a:ext cx="274320" cy="274320"/>
          </a:xfrm>
          <a:custGeom>
            <a:avLst/>
            <a:gdLst/>
            <a:ahLst/>
            <a:cxnLst/>
            <a:rect l="0" t="0" r="r" b="b"/>
            <a:pathLst>
              <a:path w="100" h="100" fill="none">
                <a:moveTo>
                  <a:pt x="18" y="52"/>
                </a:moveTo>
                <a:lnTo>
                  <a:pt x="40" y="72"/>
                </a:lnTo>
                <a:lnTo>
                  <a:pt x="82" y="28"/>
                </a:lnTo>
              </a:path>
            </a:pathLst>
          </a:custGeom>
          <a:noFill/>
          <a:ln w="34925" cap="rnd">
            <a:solidFill>
              <a:srgbClr val="465246"/>
            </a:solidFill>
            <a:round/>
          </a:ln>
        </p:spPr>
        <p:txBody>
          <a:bodyPr/>
          <a:p/>
        </p:txBody>
      </p:sp>
      <p:sp>
        <p:nvSpPr>
          <p:cNvPr id="38" name="Icon 38"/>
          <p:cNvSpPr/>
          <p:nvPr/>
        </p:nvSpPr>
        <p:spPr>
          <a:xfrm>
            <a:off x="6003036" y="3529584"/>
            <a:ext cx="274320" cy="274320"/>
          </a:xfrm>
          <a:custGeom>
            <a:avLst/>
            <a:gdLst/>
            <a:ahLst/>
            <a:cxnLst/>
            <a:rect l="0" t="0" r="r" b="b"/>
            <a:pathLst>
              <a:path w="100" h="100" fill="none">
                <a:moveTo>
                  <a:pt x="18" y="52"/>
                </a:moveTo>
                <a:lnTo>
                  <a:pt x="40" y="72"/>
                </a:lnTo>
                <a:lnTo>
                  <a:pt x="82" y="28"/>
                </a:lnTo>
              </a:path>
            </a:pathLst>
          </a:custGeom>
          <a:noFill/>
          <a:ln w="34925" cap="rnd">
            <a:solidFill>
              <a:srgbClr val="465246"/>
            </a:solidFill>
            <a:round/>
          </a:ln>
        </p:spPr>
        <p:txBody>
          <a:bodyPr/>
          <a:p/>
        </p:txBody>
      </p:sp>
      <p:sp>
        <p:nvSpPr>
          <p:cNvPr id="39" name="Icon 39"/>
          <p:cNvSpPr/>
          <p:nvPr/>
        </p:nvSpPr>
        <p:spPr>
          <a:xfrm>
            <a:off x="6003036" y="4261104"/>
            <a:ext cx="274320" cy="274320"/>
          </a:xfrm>
          <a:custGeom>
            <a:avLst/>
            <a:gdLst/>
            <a:ahLst/>
            <a:cxnLst/>
            <a:rect l="0" t="0" r="r" b="b"/>
            <a:pathLst>
              <a:path w="100" h="100" fill="none">
                <a:moveTo>
                  <a:pt x="18" y="52"/>
                </a:moveTo>
                <a:lnTo>
                  <a:pt x="40" y="72"/>
                </a:lnTo>
                <a:lnTo>
                  <a:pt x="82" y="28"/>
                </a:lnTo>
              </a:path>
            </a:pathLst>
          </a:custGeom>
          <a:noFill/>
          <a:ln w="34925" cap="rnd">
            <a:solidFill>
              <a:srgbClr val="465246"/>
            </a:solidFill>
            <a:round/>
          </a:ln>
        </p:spPr>
        <p:txBody>
          <a:body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4081882"/>
            <a:ext cx="6637630" cy="1078992"/>
          </a:xfrm>
          <a:prstGeom prst="rect">
            <a:avLst/>
          </a:prstGeom>
          <a:solidFill>
            <a:srgbClr val="445247"/>
          </a:solidFill>
          <a:ln/>
        </p:spPr>
        <p:txBody>
          <a:bodyPr/>
          <a:p/>
        </p:txBody>
      </p:sp>
      <p:sp>
        <p:nvSpPr>
          <p:cNvPr id="3" name="Text 1"/>
          <p:cNvSpPr/>
          <p:nvPr/>
        </p:nvSpPr>
        <p:spPr>
          <a:xfrm>
            <a:off x="457200" y="411480"/>
            <a:ext cx="3474720" cy="731520"/>
          </a:xfrm>
          <a:prstGeom prst="rect">
            <a:avLst/>
          </a:prstGeom>
          <a:noFill/>
          <a:ln/>
        </p:spPr>
        <p:txBody>
          <a:bodyPr wrap="square" lIns="68580" tIns="34290" rIns="68580" bIns="34290" rtlCol="0" anchor="t"/>
          <a:lstStyle/>
          <a:p>
            <a:pPr algn="l" indent="0" marL="0">
              <a:buNone/>
            </a:pPr>
            <a:r>
              <a:rPr lang="en-US" sz="4000" b="1" dirty="0">
                <a:solidFill>
                  <a:srgbClr val="3F3F3F"/>
                </a:solidFill>
                <a:latin typeface="Plus Jakarta Sans" pitchFamily="34" charset="0"/>
                <a:ea typeface="Plus Jakarta Sans" pitchFamily="34" charset="-122"/>
                <a:cs typeface="Plus Jakarta Sans" pitchFamily="34" charset="-120"/>
              </a:rPr>
              <a:t>Recap</a:t>
            </a:r>
            <a:endParaRPr lang="en-US" sz="4000" dirty="0"/>
          </a:p>
        </p:txBody>
      </p:sp>
      <p:sp>
        <p:nvSpPr>
          <p:cNvPr id="4" name="Text 2"/>
          <p:cNvSpPr/>
          <p:nvPr/>
        </p:nvSpPr>
        <p:spPr>
          <a:xfrm>
            <a:off x="457200" y="1188720"/>
            <a:ext cx="3364992" cy="2743200"/>
          </a:xfrm>
          <a:prstGeom prst="rect">
            <a:avLst/>
          </a:prstGeom>
          <a:noFill/>
          <a:ln/>
        </p:spPr>
        <p:txBody>
          <a:bodyPr wrap="square" lIns="68580" tIns="34290" rIns="68580" bIns="34290" rtlCol="0" anchor="t"/>
          <a:lstStyle/>
          <a:p>
            <a:pPr algn="l" indent="-228600" marL="228600">
              <a:lnSpc>
                <a:spcPct val="115000"/>
              </a:lnSpc>
              <a:spcAft>
                <a:spcPts val="900"/>
              </a:spcAft>
              <a:buClr>
                <a:srgbClr val="9C7B4F"/>
              </a:buClr>
              <a:buFont typeface="Arial"/>
              <a:buChar char="•"/>
            </a:pPr>
            <a:r>
              <a:rPr lang="en-US" sz="1150" dirty="0">
                <a:solidFill>
                  <a:srgbClr val="3F3F3F"/>
                </a:solidFill>
                <a:latin typeface="Plus Jakarta Sans" pitchFamily="34" charset="0"/>
                <a:ea typeface="Plus Jakarta Sans" pitchFamily="34" charset="-122"/>
                <a:cs typeface="Plus Jakarta Sans" pitchFamily="34" charset="-120"/>
              </a:rPr>
              <a:t>Credentialing confirms a provider is qualified. Privileging decides what they can do here.</a:t>
            </a:r>
            <a:endParaRPr lang="en-US" sz="1150" dirty="0"/>
          </a:p>
          <a:p>
            <a:pPr algn="l" indent="-228600" marL="228600">
              <a:lnSpc>
                <a:spcPct val="115000"/>
              </a:lnSpc>
              <a:spcAft>
                <a:spcPts val="900"/>
              </a:spcAft>
              <a:buClr>
                <a:srgbClr val="9C7B4F"/>
              </a:buClr>
              <a:buFont typeface="Arial"/>
              <a:buChar char="•"/>
            </a:pPr>
            <a:r>
              <a:rPr lang="en-US" sz="1150" dirty="0">
                <a:solidFill>
                  <a:srgbClr val="3F3F3F"/>
                </a:solidFill>
                <a:latin typeface="Plus Jakarta Sans" pitchFamily="34" charset="0"/>
                <a:ea typeface="Plus Jakarta Sans" pitchFamily="34" charset="-122"/>
                <a:cs typeface="Plus Jakarta Sans" pitchFamily="34" charset="-120"/>
              </a:rPr>
              <a:t>Every credential is checked at the original source.</a:t>
            </a:r>
            <a:endParaRPr lang="en-US" sz="1150" dirty="0"/>
          </a:p>
          <a:p>
            <a:pPr algn="l" indent="-228600" marL="228600">
              <a:lnSpc>
                <a:spcPct val="115000"/>
              </a:lnSpc>
              <a:spcAft>
                <a:spcPts val="900"/>
              </a:spcAft>
              <a:buClr>
                <a:srgbClr val="9C7B4F"/>
              </a:buClr>
              <a:buFont typeface="Arial"/>
              <a:buChar char="•"/>
            </a:pPr>
            <a:r>
              <a:rPr lang="en-US" sz="1150" dirty="0">
                <a:solidFill>
                  <a:srgbClr val="3F3F3F"/>
                </a:solidFill>
                <a:latin typeface="Plus Jakarta Sans" pitchFamily="34" charset="0"/>
                <a:ea typeface="Plus Jakarta Sans" pitchFamily="34" charset="-122"/>
                <a:cs typeface="Plus Jakarta Sans" pitchFamily="34" charset="-120"/>
              </a:rPr>
              <a:t>Peers, committees, and the board all review before approval.</a:t>
            </a:r>
            <a:endParaRPr lang="en-US" sz="1150" dirty="0"/>
          </a:p>
          <a:p>
            <a:pPr algn="l" indent="-228600" marL="228600">
              <a:lnSpc>
                <a:spcPct val="115000"/>
              </a:lnSpc>
              <a:spcAft>
                <a:spcPts val="900"/>
              </a:spcAft>
              <a:buClr>
                <a:srgbClr val="9C7B4F"/>
              </a:buClr>
              <a:buFont typeface="Arial"/>
              <a:buChar char="•"/>
            </a:pPr>
            <a:r>
              <a:rPr lang="en-US" sz="1150" dirty="0">
                <a:solidFill>
                  <a:srgbClr val="3F3F3F"/>
                </a:solidFill>
                <a:latin typeface="Plus Jakarta Sans" pitchFamily="34" charset="0"/>
                <a:ea typeface="Plus Jakarta Sans" pitchFamily="34" charset="-122"/>
                <a:cs typeface="Plus Jakarta Sans" pitchFamily="34" charset="-120"/>
              </a:rPr>
              <a:t>It doesn't stop: monitoring is ongoing and reappointment happens at least every 3 years under Joint Commission standards (CMS recommends 24 months if state law sets no timeframe); follow your bylaws.</a:t>
            </a:r>
            <a:endParaRPr lang="en-US" sz="1150" dirty="0"/>
          </a:p>
        </p:txBody>
      </p:sp>
      <p:sp>
        <p:nvSpPr>
          <p:cNvPr id="6" name="Shape 4"/>
          <p:cNvSpPr/>
          <p:nvPr/>
        </p:nvSpPr>
        <p:spPr>
          <a:xfrm>
            <a:off x="4572000" y="0"/>
            <a:ext cx="4572000" cy="2832811"/>
          </a:xfrm>
          <a:prstGeom prst="rect">
            <a:avLst/>
          </a:prstGeom>
          <a:solidFill>
            <a:srgbClr val="E9D5B5"/>
          </a:solidFill>
          <a:ln/>
        </p:spPr>
        <p:txBody>
          <a:bodyPr/>
          <a:p/>
        </p:txBody>
      </p:sp>
      <p:sp>
        <p:nvSpPr>
          <p:cNvPr id="14" name="Shape 12"/>
          <p:cNvSpPr/>
          <p:nvPr/>
        </p:nvSpPr>
        <p:spPr>
          <a:xfrm>
            <a:off x="3861511" y="2049170"/>
            <a:ext cx="2588666" cy="2588666"/>
          </a:xfrm>
          <a:prstGeom prst="rect">
            <a:avLst/>
          </a:prstGeom>
          <a:solidFill>
            <a:srgbClr val="84998A"/>
          </a:solidFill>
          <a:ln/>
        </p:spPr>
        <p:txBody>
          <a:bodyPr/>
          <a:p/>
        </p:txBody>
      </p:sp>
      <p:sp>
        <p:nvSpPr>
          <p:cNvPr id="22" name="Shape 20"/>
          <p:cNvSpPr/>
          <p:nvPr/>
        </p:nvSpPr>
        <p:spPr>
          <a:xfrm>
            <a:off x="6637630" y="3003804"/>
            <a:ext cx="2506370" cy="2139696"/>
          </a:xfrm>
          <a:prstGeom prst="rect">
            <a:avLst/>
          </a:prstGeom>
          <a:solidFill>
            <a:srgbClr val="BBA27E"/>
          </a:solidFill>
          <a:ln/>
        </p:spPr>
        <p:txBody>
          <a:bodyPr/>
          <a:p/>
        </p:txBody>
      </p:sp>
      <p:sp>
        <p:nvSpPr>
          <p:cNvPr id="30" name="Slide Number Placeholder 0"/>
          <p:cNvSpPr>
            <a:spLocks noGrp="1"/>
          </p:cNvSpPr>
          <p:nvPr>
            <p:ph type="sldNum" sz="quarter" idx="4294967295"/>
          </p:nvPr>
        </p:nvSpPr>
        <p:spPr>
          <a:xfrm>
            <a:off x="8553297" y="4803343"/>
            <a:ext cx="535838" cy="230429"/>
          </a:xfrm>
          <a:prstGeom prst="rect">
            <a:avLst/>
          </a:prstGeom>
          <a:extLst>
            <a:ext uri="{C572A759-6A51-4108-AA02-DFA0A04FC94B}">
              <ma14:wrappingTextBoxFlag xmlns:ma14="http://schemas.microsoft.com/office/mac/drawingml/2011/main" val="0"/>
            </a:ext>
          </a:extLst>
        </p:spPr>
        <p:txBody>
          <a:bodyPr lIns="68580" tIns="34290" rIns="68580" bIns="34290"/>
          <a:lstStyle>
            <a:lvl1pPr>
              <a:defRPr sz="1100">
                <a:solidFill>
                  <a:srgbClr val="FFFFFF"/>
                </a:solidFill>
                <a:latin typeface="Plus Jakarta Sans"/>
                <a:ea typeface="Plus Jakarta Sans"/>
                <a:cs typeface="Plus Jakarta Sans"/>
              </a:defRPr>
            </a:lvl1pPr>
          </a:lstStyle>
          <a:p>
            <a:pPr algn="l"/>
            <a:fld id="{F7021451-1387-4CA6-816F-3879F97B5CBC}" type="slidenum">
              <a:rPr b="0" lang="en-US"/>
              <a:t>20</a:t>
            </a:fld>
            <a:endParaRPr lang="en-US"/>
          </a:p>
        </p:txBody>
      </p:sp>
      <p:sp>
        <p:nvSpPr>
          <p:cNvPr id="31" name="Clone 31"/>
          <p:cNvSpPr/>
          <p:nvPr/>
        </p:nvSpPr>
        <p:spPr>
          <a:xfrm>
            <a:off x="3861511" y="2743200"/>
            <a:ext cx="2588666" cy="822960"/>
          </a:xfrm>
          <a:prstGeom prst="rect">
            <a:avLst/>
          </a:prstGeom>
          <a:noFill/>
          <a:ln/>
        </p:spPr>
        <p:txBody>
          <a:bodyPr wrap="square" lIns="68580" tIns="34290" rIns="68580" bIns="34290" rtlCol="0" anchor="ctr"/>
          <a:lstStyle/>
          <a:p>
            <a:pPr algn="ctr" indent="0" marL="0">
              <a:buNone/>
            </a:pPr>
            <a:r>
              <a:rPr lang="en-US" sz="3000" b="1" dirty="0">
                <a:solidFill>
                  <a:srgbClr val="FFFFFF"/>
                </a:solidFill>
                <a:latin typeface="Plus Jakarta Sans" pitchFamily="34" charset="0"/>
                <a:ea typeface="Plus Jakarta Sans" pitchFamily="34" charset="-122"/>
                <a:cs typeface="Plus Jakarta Sans" pitchFamily="34" charset="-120"/>
              </a:rPr>
              <a:t>Questions?</a:t>
            </a:r>
            <a:endParaRPr lang="en-US" sz="3000" dirty="0"/>
          </a:p>
        </p:txBody>
      </p:sp>
      <p:sp>
        <p:nvSpPr>
          <p:cNvPr id="32" name="Clone 32"/>
          <p:cNvSpPr/>
          <p:nvPr/>
        </p:nvSpPr>
        <p:spPr>
          <a:xfrm>
            <a:off x="4023360" y="3520440"/>
            <a:ext cx="2286000" cy="640080"/>
          </a:xfrm>
          <a:prstGeom prst="rect">
            <a:avLst/>
          </a:prstGeom>
          <a:noFill/>
          <a:ln/>
        </p:spPr>
        <p:txBody>
          <a:bodyPr wrap="square" lIns="68580" tIns="34290" rIns="68580" bIns="34290" rtlCol="0" anchor="t"/>
          <a:lstStyle/>
          <a:p>
            <a:pPr algn="ctr" indent="0" marL="0">
              <a:lnSpc>
                <a:spcPct val="115000"/>
              </a:lnSpc>
              <a:spcAft>
                <a:spcPts val="900"/>
              </a:spcAft>
              <a:buNone/>
            </a:pPr>
            <a:r>
              <a:rPr lang="en-US" sz="1100" dirty="0">
                <a:solidFill>
                  <a:srgbClr val="F2F2F2"/>
                </a:solidFill>
                <a:latin typeface="Plus Jakarta Sans" pitchFamily="34" charset="0"/>
                <a:ea typeface="Plus Jakarta Sans" pitchFamily="34" charset="-122"/>
                <a:cs typeface="Plus Jakarta Sans" pitchFamily="34" charset="-120"/>
              </a:rPr>
              <a:t>No question is too basic.</a:t>
            </a:r>
            <a:endParaRPr lang="en-US" sz="1100" dirty="0"/>
          </a:p>
        </p:txBody>
      </p:sp>
      <p:sp>
        <p:nvSpPr>
          <p:cNvPr id="33" name="Icon 33"/>
          <p:cNvSpPr/>
          <p:nvPr/>
        </p:nvSpPr>
        <p:spPr>
          <a:xfrm>
            <a:off x="6629400" y="548640"/>
            <a:ext cx="1463040" cy="1051560"/>
          </a:xfrm>
          <a:prstGeom prst="wedgeRoundRectCallout">
            <a:avLst/>
          </a:prstGeom>
          <a:solidFill>
            <a:srgbClr val="F2F2F2"/>
          </a:solidFill>
          <a:ln>
            <a:noFill/>
          </a:ln>
        </p:spPr>
        <p:txBody>
          <a:bodyPr/>
          <a:p/>
        </p:txBody>
      </p:sp>
      <p:sp>
        <p:nvSpPr>
          <p:cNvPr id="34" name="Clone 34"/>
          <p:cNvSpPr/>
          <p:nvPr/>
        </p:nvSpPr>
        <p:spPr>
          <a:xfrm>
            <a:off x="6629400" y="548640"/>
            <a:ext cx="1463040" cy="914400"/>
          </a:xfrm>
          <a:prstGeom prst="rect">
            <a:avLst/>
          </a:prstGeom>
          <a:noFill/>
          <a:ln/>
        </p:spPr>
        <p:txBody>
          <a:bodyPr wrap="square" lIns="68580" tIns="34290" rIns="68580" bIns="34290" rtlCol="0" anchor="ctr"/>
          <a:lstStyle/>
          <a:p>
            <a:pPr algn="ctr" indent="0" marL="0">
              <a:buNone/>
            </a:pPr>
            <a:r>
              <a:rPr lang="en-US" sz="4000" b="1" dirty="0">
                <a:solidFill>
                  <a:srgbClr val="9C7B4F"/>
                </a:solidFill>
                <a:latin typeface="Plus Jakarta Sans" pitchFamily="34" charset="0"/>
                <a:ea typeface="Plus Jakarta Sans" pitchFamily="34" charset="-122"/>
                <a:cs typeface="Plus Jakarta Sans" pitchFamily="34" charset="-120"/>
              </a:rPr>
              <a:t>?</a:t>
            </a:r>
            <a:endParaRPr lang="en-US" sz="4000" dirty="0"/>
          </a:p>
        </p:txBody>
      </p:sp>
      <p:sp>
        <p:nvSpPr>
          <p:cNvPr id="35" name="Icon 35"/>
          <p:cNvSpPr/>
          <p:nvPr/>
        </p:nvSpPr>
        <p:spPr>
          <a:xfrm>
            <a:off x="7498080" y="3429000"/>
            <a:ext cx="822960" cy="1143000"/>
          </a:xfrm>
          <a:prstGeom prst="roundRect">
            <a:avLst>
              <a:gd name="adj" fmla="val 8000"/>
            </a:avLst>
          </a:prstGeom>
          <a:solidFill>
            <a:srgbClr val="F2F2F2"/>
          </a:solidFill>
          <a:ln>
            <a:noFill/>
          </a:ln>
        </p:spPr>
        <p:txBody>
          <a:bodyPr/>
          <a:p/>
        </p:txBody>
      </p:sp>
      <p:sp>
        <p:nvSpPr>
          <p:cNvPr id="36" name="Icon 36"/>
          <p:cNvSpPr/>
          <p:nvPr/>
        </p:nvSpPr>
        <p:spPr>
          <a:xfrm>
            <a:off x="7726680" y="3337560"/>
            <a:ext cx="365760" cy="164592"/>
          </a:xfrm>
          <a:prstGeom prst="roundRect">
            <a:avLst>
              <a:gd name="adj" fmla="val 30000"/>
            </a:avLst>
          </a:prstGeom>
          <a:solidFill>
            <a:srgbClr val="465246"/>
          </a:solidFill>
          <a:ln>
            <a:noFill/>
          </a:ln>
        </p:spPr>
        <p:txBody>
          <a:bodyPr/>
          <a:p/>
        </p:txBody>
      </p:sp>
      <p:sp>
        <p:nvSpPr>
          <p:cNvPr id="37" name="Icon 37"/>
          <p:cNvSpPr/>
          <p:nvPr/>
        </p:nvSpPr>
        <p:spPr>
          <a:xfrm>
            <a:off x="7616952" y="3675888"/>
            <a:ext cx="164592" cy="164592"/>
          </a:xfrm>
          <a:prstGeom prst="ellipse">
            <a:avLst/>
          </a:prstGeom>
          <a:solidFill>
            <a:srgbClr val="84998A"/>
          </a:solidFill>
          <a:ln>
            <a:noFill/>
          </a:ln>
        </p:spPr>
        <p:txBody>
          <a:bodyPr/>
          <a:p/>
        </p:txBody>
      </p:sp>
      <p:sp>
        <p:nvSpPr>
          <p:cNvPr id="38" name="Icon 38"/>
          <p:cNvSpPr/>
          <p:nvPr/>
        </p:nvSpPr>
        <p:spPr>
          <a:xfrm>
            <a:off x="7845552" y="3721608"/>
            <a:ext cx="365760" cy="64008"/>
          </a:xfrm>
          <a:prstGeom prst="roundRect">
            <a:avLst>
              <a:gd name="adj" fmla="val 50000"/>
            </a:avLst>
          </a:prstGeom>
          <a:solidFill>
            <a:srgbClr val="BBA27E"/>
          </a:solidFill>
          <a:ln>
            <a:noFill/>
          </a:ln>
        </p:spPr>
        <p:txBody>
          <a:bodyPr/>
          <a:p/>
        </p:txBody>
      </p:sp>
      <p:sp>
        <p:nvSpPr>
          <p:cNvPr id="39" name="Icon 39"/>
          <p:cNvSpPr/>
          <p:nvPr/>
        </p:nvSpPr>
        <p:spPr>
          <a:xfrm>
            <a:off x="7616952" y="3950208"/>
            <a:ext cx="164592" cy="164592"/>
          </a:xfrm>
          <a:prstGeom prst="ellipse">
            <a:avLst/>
          </a:prstGeom>
          <a:solidFill>
            <a:srgbClr val="84998A"/>
          </a:solidFill>
          <a:ln>
            <a:noFill/>
          </a:ln>
        </p:spPr>
        <p:txBody>
          <a:bodyPr/>
          <a:p/>
        </p:txBody>
      </p:sp>
      <p:sp>
        <p:nvSpPr>
          <p:cNvPr id="40" name="Icon 40"/>
          <p:cNvSpPr/>
          <p:nvPr/>
        </p:nvSpPr>
        <p:spPr>
          <a:xfrm>
            <a:off x="7845552" y="3995928"/>
            <a:ext cx="365760" cy="64008"/>
          </a:xfrm>
          <a:prstGeom prst="roundRect">
            <a:avLst>
              <a:gd name="adj" fmla="val 50000"/>
            </a:avLst>
          </a:prstGeom>
          <a:solidFill>
            <a:srgbClr val="BBA27E"/>
          </a:solidFill>
          <a:ln>
            <a:noFill/>
          </a:ln>
        </p:spPr>
        <p:txBody>
          <a:bodyPr/>
          <a:p/>
        </p:txBody>
      </p:sp>
      <p:sp>
        <p:nvSpPr>
          <p:cNvPr id="41" name="Icon 41"/>
          <p:cNvSpPr/>
          <p:nvPr/>
        </p:nvSpPr>
        <p:spPr>
          <a:xfrm>
            <a:off x="7616952" y="4224528"/>
            <a:ext cx="164592" cy="164592"/>
          </a:xfrm>
          <a:prstGeom prst="ellipse">
            <a:avLst/>
          </a:prstGeom>
          <a:solidFill>
            <a:srgbClr val="84998A"/>
          </a:solidFill>
          <a:ln>
            <a:noFill/>
          </a:ln>
        </p:spPr>
        <p:txBody>
          <a:bodyPr/>
          <a:p/>
        </p:txBody>
      </p:sp>
      <p:sp>
        <p:nvSpPr>
          <p:cNvPr id="42" name="Icon 42"/>
          <p:cNvSpPr/>
          <p:nvPr/>
        </p:nvSpPr>
        <p:spPr>
          <a:xfrm>
            <a:off x="7845552" y="4270248"/>
            <a:ext cx="365760" cy="64008"/>
          </a:xfrm>
          <a:prstGeom prst="roundRect">
            <a:avLst>
              <a:gd name="adj" fmla="val 50000"/>
            </a:avLst>
          </a:prstGeom>
          <a:solidFill>
            <a:srgbClr val="BBA27E"/>
          </a:solidFill>
          <a:ln>
            <a:noFill/>
          </a:ln>
        </p:spPr>
        <p:txBody>
          <a:bodyPr/>
          <a:p/>
        </p:txBody>
      </p:sp>
      <p:sp>
        <p:nvSpPr>
          <p:cNvPr id="43" name="Clone 43"/>
          <p:cNvSpPr/>
          <p:nvPr/>
        </p:nvSpPr>
        <p:spPr>
          <a:xfrm>
            <a:off x="457200" y="4389120"/>
            <a:ext cx="3383280" cy="411480"/>
          </a:xfrm>
          <a:prstGeom prst="rect">
            <a:avLst/>
          </a:prstGeom>
          <a:noFill/>
          <a:ln/>
        </p:spPr>
        <p:txBody>
          <a:bodyPr wrap="square" lIns="68580" tIns="34290" rIns="68580" bIns="34290" rtlCol="0" anchor="ctr"/>
          <a:lstStyle/>
          <a:p>
            <a:pPr algn="l" indent="0" marL="0">
              <a:buNone/>
            </a:pPr>
            <a:r>
              <a:rPr lang="en-US" sz="900" b="1" dirty="0">
                <a:solidFill>
                  <a:srgbClr val="F2F2F2"/>
                </a:solidFill>
                <a:latin typeface="Plus Jakarta Sans" pitchFamily="34" charset="0"/>
                <a:ea typeface="Plus Jakarta Sans" pitchFamily="34" charset="-122"/>
                <a:cs typeface="Plus Jakarta Sans" pitchFamily="34" charset="-120"/>
              </a:rPr>
              <a:t>All Things Credentialing  |  Training Overview</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All Things Credentialing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Hospital Credentialing Explained Simply</dc:title>
  <dc:subject>Hospital Credentialing Explained Simply</dc:subject>
  <dc:creator>All Things Credentialing</dc:creator>
  <cp:lastModifiedBy>All Things Credentialing</cp:lastModifiedBy>
  <cp:revision>1</cp:revision>
  <dcterms:created xsi:type="dcterms:W3CDTF">2026-10-23T23:22:29Z</dcterms:created>
  <dcterms:modified xsi:type="dcterms:W3CDTF">2026-10-23T23:22:29Z</dcterms:modified>
</cp:coreProperties>
</file>